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590" r:id="rId2"/>
    <p:sldId id="591" r:id="rId3"/>
    <p:sldId id="610" r:id="rId4"/>
    <p:sldId id="671" r:id="rId5"/>
    <p:sldId id="666" r:id="rId6"/>
    <p:sldId id="669" r:id="rId7"/>
    <p:sldId id="663" r:id="rId8"/>
    <p:sldId id="664" r:id="rId9"/>
    <p:sldId id="667" r:id="rId10"/>
    <p:sldId id="668" r:id="rId11"/>
    <p:sldId id="670" r:id="rId12"/>
    <p:sldId id="593" r:id="rId13"/>
    <p:sldId id="672" r:id="rId14"/>
    <p:sldId id="673" r:id="rId15"/>
    <p:sldId id="675" r:id="rId16"/>
    <p:sldId id="657" r:id="rId17"/>
    <p:sldId id="658" r:id="rId18"/>
    <p:sldId id="676" r:id="rId19"/>
    <p:sldId id="677" r:id="rId20"/>
    <p:sldId id="681" r:id="rId21"/>
    <p:sldId id="679" r:id="rId22"/>
    <p:sldId id="680" r:id="rId23"/>
    <p:sldId id="682" r:id="rId24"/>
    <p:sldId id="683" r:id="rId25"/>
    <p:sldId id="684" r:id="rId26"/>
    <p:sldId id="685" r:id="rId27"/>
    <p:sldId id="686" r:id="rId28"/>
    <p:sldId id="687" r:id="rId29"/>
    <p:sldId id="688" r:id="rId30"/>
    <p:sldId id="689" r:id="rId31"/>
    <p:sldId id="690" r:id="rId32"/>
    <p:sldId id="691" r:id="rId33"/>
    <p:sldId id="692" r:id="rId34"/>
    <p:sldId id="661" r:id="rId35"/>
    <p:sldId id="678" r:id="rId36"/>
    <p:sldId id="634" r:id="rId37"/>
    <p:sldId id="693" r:id="rId38"/>
    <p:sldId id="694" r:id="rId39"/>
    <p:sldId id="695" r:id="rId40"/>
  </p:sldIdLst>
  <p:sldSz cx="9144000" cy="5143500" type="screen16x9"/>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CA185"/>
    <a:srgbClr val="6DD1E4"/>
    <a:srgbClr val="B5EFC0"/>
    <a:srgbClr val="1B8C5F"/>
    <a:srgbClr val="186A3E"/>
    <a:srgbClr val="5F9E12"/>
    <a:srgbClr val="6EE981"/>
    <a:srgbClr val="6CE6BD"/>
    <a:srgbClr val="CEF0F2"/>
    <a:srgbClr val="73E8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103" autoAdjust="0"/>
    <p:restoredTop sz="67955" autoAdjust="0"/>
  </p:normalViewPr>
  <p:slideViewPr>
    <p:cSldViewPr>
      <p:cViewPr varScale="1">
        <p:scale>
          <a:sx n="84" d="100"/>
          <a:sy n="84" d="100"/>
        </p:scale>
        <p:origin x="96" y="288"/>
      </p:cViewPr>
      <p:guideLst>
        <p:guide orient="horz" pos="1620"/>
        <p:guide pos="2880"/>
      </p:guideLst>
    </p:cSldViewPr>
  </p:slideViewPr>
  <p:outlineViewPr>
    <p:cViewPr>
      <p:scale>
        <a:sx n="33" d="100"/>
        <a:sy n="33" d="100"/>
      </p:scale>
      <p:origin x="0" y="4626"/>
    </p:cViewPr>
  </p:outlineViewPr>
  <p:notesTextViewPr>
    <p:cViewPr>
      <p:scale>
        <a:sx n="100" d="100"/>
        <a:sy n="100" d="100"/>
      </p:scale>
      <p:origin x="0" y="0"/>
    </p:cViewPr>
  </p:notesTextViewPr>
  <p:sorterViewPr>
    <p:cViewPr>
      <p:scale>
        <a:sx n="128" d="100"/>
        <a:sy n="128" d="100"/>
      </p:scale>
      <p:origin x="0" y="0"/>
    </p:cViewPr>
  </p:sorterViewPr>
  <p:notesViewPr>
    <p:cSldViewPr snapToGrid="0" snapToObjects="1" showGuides="1">
      <p:cViewPr varScale="1">
        <p:scale>
          <a:sx n="72" d="100"/>
          <a:sy n="72" d="100"/>
        </p:scale>
        <p:origin x="-340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sidfo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10B196C-3510-9147-AFAE-B521BB4B8E90}" type="slidenum">
              <a:rPr lang="sv-SE" smtClean="0"/>
              <a:pPr/>
              <a:t>‹#›</a:t>
            </a:fld>
            <a:endParaRPr lang="sv-SE" dirty="0"/>
          </a:p>
        </p:txBody>
      </p:sp>
    </p:spTree>
    <p:extLst>
      <p:ext uri="{BB962C8B-B14F-4D97-AF65-F5344CB8AC3E}">
        <p14:creationId xmlns:p14="http://schemas.microsoft.com/office/powerpoint/2010/main" val="8554484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80B61F6-8E9A-4CA5-B6A9-9B45E7028951}" type="slidenum">
              <a:rPr lang="sv-SE" smtClean="0"/>
              <a:pPr/>
              <a:t>‹#›</a:t>
            </a:fld>
            <a:endParaRPr lang="sv-SE" dirty="0"/>
          </a:p>
        </p:txBody>
      </p:sp>
    </p:spTree>
    <p:extLst>
      <p:ext uri="{BB962C8B-B14F-4D97-AF65-F5344CB8AC3E}">
        <p14:creationId xmlns:p14="http://schemas.microsoft.com/office/powerpoint/2010/main" val="329558565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0488" y="744538"/>
            <a:ext cx="6616700" cy="3722687"/>
          </a:xfrm>
        </p:spPr>
      </p:sp>
      <p:sp>
        <p:nvSpPr>
          <p:cNvPr id="3" name="Platshållare för anteckningar 2"/>
          <p:cNvSpPr>
            <a:spLocks noGrp="1"/>
          </p:cNvSpPr>
          <p:nvPr>
            <p:ph type="body" idx="1"/>
          </p:nvPr>
        </p:nvSpPr>
        <p:spPr/>
        <p:txBody>
          <a:bodyPr/>
          <a:lstStyle/>
          <a:p>
            <a:r>
              <a:rPr lang="sv-SE" dirty="0" smtClean="0"/>
              <a:t>Dela </a:t>
            </a:r>
            <a:r>
              <a:rPr lang="sv-SE" dirty="0" smtClean="0"/>
              <a:t>ut åhörarkopior.</a:t>
            </a:r>
          </a:p>
          <a:p>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Fråga</a:t>
            </a:r>
            <a:r>
              <a:rPr lang="sv-SE" baseline="0" dirty="0" smtClean="0"/>
              <a:t> om det har gått bra att registrera sig i kassan? Annars får de skriva namn och personnr på en lista.</a:t>
            </a:r>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58267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17398" y="10240207"/>
            <a:ext cx="2920483" cy="539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17" tIns="46058" rIns="92117" bIns="4605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724D14C8-946E-407E-8095-15C3B01383AA}" type="slidenum">
              <a:rPr lang="sv-SE" altLang="sv-SE"/>
              <a:pPr algn="r" eaLnBrk="1" hangingPunct="1">
                <a:spcBef>
                  <a:spcPct val="0"/>
                </a:spcBef>
              </a:pPr>
              <a:t>10</a:t>
            </a:fld>
            <a:endParaRPr lang="sv-SE" altLang="sv-SE"/>
          </a:p>
        </p:txBody>
      </p:sp>
      <p:sp>
        <p:nvSpPr>
          <p:cNvPr id="29699" name="Rectangle 2"/>
          <p:cNvSpPr>
            <a:spLocks noGrp="1" noRot="1" noChangeAspect="1" noChangeArrowheads="1" noTextEdit="1"/>
          </p:cNvSpPr>
          <p:nvPr>
            <p:ph type="sldImg"/>
          </p:nvPr>
        </p:nvSpPr>
        <p:spPr>
          <a:solidFill>
            <a:srgbClr val="FFFFFF"/>
          </a:solidFill>
          <a:ln/>
        </p:spPr>
      </p:sp>
      <p:sp>
        <p:nvSpPr>
          <p:cNvPr id="2970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465894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smtClean="0">
                <a:solidFill>
                  <a:schemeClr val="tx1"/>
                </a:solidFill>
                <a:effectLst/>
                <a:latin typeface="+mn-lt"/>
                <a:ea typeface="+mn-ea"/>
                <a:cs typeface="+mn-cs"/>
              </a:rPr>
              <a:t>Vanliga </a:t>
            </a:r>
            <a:r>
              <a:rPr lang="sv-SE" sz="1200" b="1" kern="1200" dirty="0" smtClean="0">
                <a:solidFill>
                  <a:schemeClr val="tx1"/>
                </a:solidFill>
                <a:effectLst/>
                <a:latin typeface="+mn-lt"/>
                <a:ea typeface="+mn-ea"/>
                <a:cs typeface="+mn-cs"/>
              </a:rPr>
              <a:t>orosområden</a:t>
            </a:r>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Familjen, vänner, tidigare misslyckanden, ekonomi, hälsan, framtiden etc.</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Normalisera att vi kan ha en miljon orostankar men att dessa oftast kretsar kring några få teman. Nämn att forskning visar att vi alla oroar oss och att vi oroar oss över liknande saker. </a:t>
            </a:r>
          </a:p>
          <a:p>
            <a:r>
              <a:rPr lang="sv-SE" sz="1200" kern="1200" dirty="0" smtClean="0">
                <a:solidFill>
                  <a:schemeClr val="tx1"/>
                </a:solidFill>
                <a:effectLst/>
                <a:latin typeface="+mn-lt"/>
                <a:ea typeface="+mn-ea"/>
                <a:cs typeface="+mn-cs"/>
              </a:rPr>
              <a:t>Det är hur mycket tid vi lägger ner på att oroa oss och svårigheten att sluta oroa sig som avgör om oron är ett problem eller inte. </a:t>
            </a:r>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3716150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Så </a:t>
            </a:r>
            <a:r>
              <a:rPr lang="sv-SE" sz="1200" kern="1200" dirty="0" smtClean="0">
                <a:solidFill>
                  <a:schemeClr val="tx1"/>
                </a:solidFill>
                <a:effectLst/>
                <a:latin typeface="+mn-lt"/>
                <a:ea typeface="+mn-ea"/>
                <a:cs typeface="+mn-cs"/>
              </a:rPr>
              <a:t>att de initiala negativa tankarna dyker upp i vårt medvetande är helt normalt. De är inte ett problem och inte något vi kan kontrollera. De blir bara ett problem när vi agerar på dem på ett sådant sätt som ger tankarna hög viktighetsgrad, tid, energi och uppmärksamhet. Då tenderar de att bli större eller leda oss in i en spiral av negativa tankar som inte leder till något konstruktivt. </a:t>
            </a:r>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12</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3769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Så </a:t>
            </a:r>
            <a:r>
              <a:rPr lang="sv-SE" dirty="0" smtClean="0"/>
              <a:t>antingen</a:t>
            </a:r>
            <a:r>
              <a:rPr lang="sv-SE" baseline="0" dirty="0" smtClean="0"/>
              <a:t> engagerar vi oss i tankarna vilket kan ge en känsla av att vi löser problem eller så försöker vi att trycka bort tankarna </a:t>
            </a:r>
          </a:p>
          <a:p>
            <a:endParaRPr lang="sv-SE" baseline="0" dirty="0" smtClean="0"/>
          </a:p>
          <a:p>
            <a:r>
              <a:rPr lang="sv-SE" baseline="0" dirty="0" smtClean="0"/>
              <a:t>(Badbollsmetafor)</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13</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090781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Å</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14</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215455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3817398" y="10240207"/>
            <a:ext cx="2920483" cy="539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17" tIns="46058" rIns="92117" bIns="4605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6EEAE166-7EBA-464D-96BC-9EE7EC18AD4A}" type="slidenum">
              <a:rPr lang="sv-SE" altLang="sv-SE"/>
              <a:pPr algn="r" eaLnBrk="1" hangingPunct="1">
                <a:spcBef>
                  <a:spcPct val="0"/>
                </a:spcBef>
              </a:pPr>
              <a:t>15</a:t>
            </a:fld>
            <a:endParaRPr lang="sv-SE" altLang="sv-SE"/>
          </a:p>
        </p:txBody>
      </p:sp>
      <p:sp>
        <p:nvSpPr>
          <p:cNvPr id="19459" name="Rectangle 2"/>
          <p:cNvSpPr>
            <a:spLocks noGrp="1" noRot="1" noChangeAspect="1" noChangeArrowheads="1" noTextEdit="1"/>
          </p:cNvSpPr>
          <p:nvPr>
            <p:ph type="sldImg"/>
          </p:nvPr>
        </p:nvSpPr>
        <p:spPr>
          <a:solidFill>
            <a:srgbClr val="FFFFFF"/>
          </a:solidFill>
          <a:ln/>
        </p:spPr>
      </p:sp>
      <p:sp>
        <p:nvSpPr>
          <p:cNvPr id="1946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2030397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6739705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17</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788810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506239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34787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78207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174AB3-8B1A-4D62-B699-AD4C92E89F58}" type="slidenum">
              <a:rPr lang="sv-SE" altLang="sv-SE" smtClean="0"/>
              <a:pPr>
                <a:spcBef>
                  <a:spcPct val="0"/>
                </a:spcBef>
              </a:pPr>
              <a:t>20</a:t>
            </a:fld>
            <a:endParaRPr lang="sv-SE" altLang="sv-SE" smtClean="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3013021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174AB3-8B1A-4D62-B699-AD4C92E89F58}" type="slidenum">
              <a:rPr lang="sv-SE" altLang="sv-SE" smtClean="0"/>
              <a:pPr>
                <a:spcBef>
                  <a:spcPct val="0"/>
                </a:spcBef>
              </a:pPr>
              <a:t>21</a:t>
            </a:fld>
            <a:endParaRPr lang="sv-SE" altLang="sv-SE" smtClean="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3778042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174AB3-8B1A-4D62-B699-AD4C92E89F58}" type="slidenum">
              <a:rPr lang="sv-SE" altLang="sv-SE" smtClean="0"/>
              <a:pPr>
                <a:spcBef>
                  <a:spcPct val="0"/>
                </a:spcBef>
              </a:pPr>
              <a:t>22</a:t>
            </a:fld>
            <a:endParaRPr lang="sv-SE" altLang="sv-SE" smtClean="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87750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tshållare för bildobjekt 1"/>
          <p:cNvSpPr>
            <a:spLocks noGrp="1" noRot="1" noChangeAspect="1" noTextEdit="1"/>
          </p:cNvSpPr>
          <p:nvPr>
            <p:ph type="sldImg"/>
          </p:nvPr>
        </p:nvSpPr>
        <p:spPr>
          <a:ln/>
        </p:spPr>
      </p:sp>
      <p:sp>
        <p:nvSpPr>
          <p:cNvPr id="46083" name="Platshållare för anteckningar 2"/>
          <p:cNvSpPr>
            <a:spLocks noGrp="1"/>
          </p:cNvSpPr>
          <p:nvPr>
            <p:ph type="body" idx="1"/>
          </p:nvPr>
        </p:nvSpPr>
        <p:spPr>
          <a:noFill/>
        </p:spPr>
        <p:txBody>
          <a:bodyPr/>
          <a:lstStyle/>
          <a:p>
            <a:endParaRPr lang="sv-SE" altLang="sv-SE" dirty="0" smtClean="0"/>
          </a:p>
        </p:txBody>
      </p:sp>
      <p:sp>
        <p:nvSpPr>
          <p:cNvPr id="46084" name="Platshållare för bildnummer 3"/>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6CC3C75-BCE9-4D08-9E90-00B213648AE7}" type="slidenum">
              <a:rPr lang="sv-SE" altLang="sv-SE" sz="1200" smtClean="0"/>
              <a:pPr/>
              <a:t>23</a:t>
            </a:fld>
            <a:endParaRPr lang="sv-SE" altLang="sv-SE" sz="120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17123264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5576100-BC85-4454-861D-E16798102BCA}" type="slidenum">
              <a:rPr lang="sv-SE" altLang="sv-SE" smtClean="0"/>
              <a:pPr>
                <a:spcBef>
                  <a:spcPct val="0"/>
                </a:spcBef>
              </a:pPr>
              <a:t>24</a:t>
            </a:fld>
            <a:endParaRPr lang="sv-SE" altLang="sv-SE" smtClean="0"/>
          </a:p>
        </p:txBody>
      </p:sp>
      <p:sp>
        <p:nvSpPr>
          <p:cNvPr id="48131" name="Rectangle 2"/>
          <p:cNvSpPr>
            <a:spLocks noGrp="1" noRot="1" noChangeAspect="1" noChangeArrowheads="1" noTextEdit="1"/>
          </p:cNvSpPr>
          <p:nvPr>
            <p:ph type="sldImg"/>
          </p:nvPr>
        </p:nvSpPr>
        <p:spPr>
          <a:solidFill>
            <a:srgbClr val="FFFFFF"/>
          </a:solidFill>
          <a:ln/>
        </p:spPr>
      </p:sp>
      <p:sp>
        <p:nvSpPr>
          <p:cNvPr id="4813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2613299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Platshållare för bildobjekt 1"/>
          <p:cNvSpPr>
            <a:spLocks noGrp="1" noRot="1" noChangeAspect="1" noTextEdit="1"/>
          </p:cNvSpPr>
          <p:nvPr>
            <p:ph type="sldImg"/>
          </p:nvPr>
        </p:nvSpPr>
        <p:spPr>
          <a:ln/>
        </p:spPr>
      </p:sp>
      <p:sp>
        <p:nvSpPr>
          <p:cNvPr id="50179" name="Platshållare för anteckningar 2"/>
          <p:cNvSpPr>
            <a:spLocks noGrp="1"/>
          </p:cNvSpPr>
          <p:nvPr>
            <p:ph type="body" idx="1"/>
          </p:nvPr>
        </p:nvSpPr>
        <p:spPr>
          <a:noFill/>
        </p:spPr>
        <p:txBody>
          <a:bodyPr/>
          <a:lstStyle/>
          <a:p>
            <a:pPr eaLnBrk="1" hangingPunct="1"/>
            <a:r>
              <a:rPr lang="sv-SE" altLang="sv-SE" dirty="0" smtClean="0"/>
              <a:t>Man </a:t>
            </a:r>
            <a:r>
              <a:rPr lang="sv-SE" altLang="sv-SE" dirty="0" smtClean="0"/>
              <a:t>kan ju fråga sig. Vad </a:t>
            </a:r>
            <a:r>
              <a:rPr lang="sv-SE" altLang="sv-SE" i="1" dirty="0" smtClean="0"/>
              <a:t>är</a:t>
            </a:r>
            <a:r>
              <a:rPr lang="sv-SE" altLang="sv-SE" dirty="0" smtClean="0"/>
              <a:t> egentligen problemet med undvikande? Ja vissa saker går ju helt inte att undvika. Vi har vår kropp och saker händer i livet. Och det går liksom inte att fly ifrån vissa saker. Vi kommer att behöva konfronteras med död, förluster, vår egen ohälsa. Såna saker kommer förr eller senare. Och om vi ägnar vår tid åt att ständigt fly, och försöka att inte tänka på eller kännas vid de sakerna, då har vi mycket att göra. Då blir man helt enkelt ganska slut, av det. Det är liksom som en ganska hopplös kamp. </a:t>
            </a:r>
          </a:p>
          <a:p>
            <a:pPr eaLnBrk="1" hangingPunct="1"/>
            <a:r>
              <a:rPr lang="sv-SE" altLang="sv-SE" dirty="0" smtClean="0"/>
              <a:t>Och sen är det så att det inte heller funkar så jättebra på lång sikt heller. Det funkar väldigt effektivt på kort sikt, men sisådär på längre sikt. Oftast tar våra undvikandestrategier oss längre bort ifrån det vi vill närma oss, och obehaget vidmakthålls. </a:t>
            </a:r>
          </a:p>
          <a:p>
            <a:pPr eaLnBrk="1" hangingPunct="1"/>
            <a:r>
              <a:rPr lang="sv-SE" altLang="sv-SE" dirty="0" smtClean="0"/>
              <a:t>Håller ni med om det här? Kan ni känna igen någonting från era egna liv? </a:t>
            </a:r>
          </a:p>
        </p:txBody>
      </p:sp>
      <p:sp>
        <p:nvSpPr>
          <p:cNvPr id="50180" name="Platshållare för bildnummer 3"/>
          <p:cNvSpPr>
            <a:spLocks noGrp="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43C0653-2455-4FBF-B562-38C49096ECC3}" type="slidenum">
              <a:rPr lang="sv-SE" altLang="sv-SE" smtClean="0">
                <a:latin typeface="Arial" panose="020B0604020202020204" pitchFamily="34" charset="0"/>
              </a:rPr>
              <a:pPr>
                <a:spcBef>
                  <a:spcPct val="0"/>
                </a:spcBef>
              </a:pPr>
              <a:t>25</a:t>
            </a:fld>
            <a:endParaRPr lang="sv-SE" altLang="sv-SE" smtClean="0">
              <a:latin typeface="Arial" panose="020B0604020202020204" pitchFamily="34" charset="0"/>
            </a:endParaRPr>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40438836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930092D-3A62-4DCC-B32F-576FFDA6395C}" type="slidenum">
              <a:rPr lang="sv-SE" altLang="sv-SE" smtClean="0">
                <a:latin typeface="Arial" panose="020B0604020202020204" pitchFamily="34" charset="0"/>
              </a:rPr>
              <a:pPr>
                <a:spcBef>
                  <a:spcPct val="0"/>
                </a:spcBef>
              </a:pPr>
              <a:t>26</a:t>
            </a:fld>
            <a:endParaRPr lang="sv-SE" altLang="sv-SE" smtClean="0">
              <a:latin typeface="Arial" panose="020B0604020202020204"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marL="609600" indent="-609600" eaLnBrk="1" hangingPunct="1">
              <a:buFontTx/>
              <a:buNone/>
            </a:pPr>
            <a:r>
              <a:rPr lang="sv-SE" altLang="sv-SE" sz="1200" dirty="0" smtClean="0">
                <a:latin typeface="Verdana" panose="020B0604030504040204" pitchFamily="34" charset="0"/>
                <a:cs typeface="Times New Roman" panose="02020603050405020304" pitchFamily="18" charset="0"/>
              </a:rPr>
              <a:t>Exponering </a:t>
            </a:r>
            <a:r>
              <a:rPr lang="sv-SE" altLang="sv-SE" sz="1200" dirty="0" smtClean="0">
                <a:latin typeface="Verdana" panose="020B0604030504040204" pitchFamily="34" charset="0"/>
                <a:cs typeface="Times New Roman" panose="02020603050405020304" pitchFamily="18" charset="0"/>
              </a:rPr>
              <a:t>är svårt, obehagligt och jobbigt – </a:t>
            </a:r>
          </a:p>
          <a:p>
            <a:pPr marL="609600" indent="-609600" eaLnBrk="1" hangingPunct="1">
              <a:buFontTx/>
              <a:buNone/>
            </a:pPr>
            <a:r>
              <a:rPr lang="sv-SE" altLang="sv-SE" sz="1200" dirty="0" smtClean="0">
                <a:latin typeface="Verdana" panose="020B0604030504040204" pitchFamily="34" charset="0"/>
                <a:cs typeface="Times New Roman" panose="02020603050405020304" pitchFamily="18" charset="0"/>
              </a:rPr>
              <a:t>Varför ska man göra det?</a:t>
            </a:r>
          </a:p>
          <a:p>
            <a:pPr marL="609600" indent="-609600" eaLnBrk="1" hangingPunct="1">
              <a:buFontTx/>
              <a:buNone/>
            </a:pPr>
            <a:endParaRPr lang="sv-SE" altLang="sv-SE" sz="800" dirty="0" smtClean="0">
              <a:latin typeface="Verdana" panose="020B0604030504040204" pitchFamily="34" charset="0"/>
              <a:cs typeface="Times New Roman" panose="02020603050405020304" pitchFamily="18" charset="0"/>
            </a:endParaRPr>
          </a:p>
          <a:p>
            <a:pPr marL="609600" indent="-609600" eaLnBrk="1" hangingPunct="1">
              <a:buFontTx/>
              <a:buAutoNum type="arabicParenR"/>
            </a:pPr>
            <a:r>
              <a:rPr lang="sv-SE" altLang="sv-SE" sz="1200" dirty="0" smtClean="0">
                <a:latin typeface="Verdana" panose="020B0604030504040204" pitchFamily="34" charset="0"/>
                <a:cs typeface="Times New Roman" panose="02020603050405020304" pitchFamily="18" charset="0"/>
              </a:rPr>
              <a:t>Går jag miste om något genom att undvika?</a:t>
            </a:r>
          </a:p>
          <a:p>
            <a:pPr marL="609600" indent="-609600" eaLnBrk="1" hangingPunct="1">
              <a:buFontTx/>
              <a:buAutoNum type="arabicParenR"/>
            </a:pPr>
            <a:r>
              <a:rPr lang="sv-SE" altLang="sv-SE" sz="1200" dirty="0" smtClean="0">
                <a:latin typeface="Verdana" panose="020B0604030504040204" pitchFamily="34" charset="0"/>
                <a:cs typeface="Times New Roman" panose="02020603050405020304" pitchFamily="18" charset="0"/>
              </a:rPr>
              <a:t>Är detta något jag vill ha i mitt liv?</a:t>
            </a:r>
          </a:p>
          <a:p>
            <a:pPr marL="609600" indent="-609600" eaLnBrk="1" hangingPunct="1">
              <a:buFontTx/>
              <a:buAutoNum type="arabicParenR"/>
            </a:pPr>
            <a:r>
              <a:rPr lang="sv-SE" altLang="sv-SE" sz="1200" dirty="0" smtClean="0">
                <a:latin typeface="Verdana" panose="020B0604030504040204" pitchFamily="34" charset="0"/>
                <a:cs typeface="Times New Roman" panose="02020603050405020304" pitchFamily="18" charset="0"/>
              </a:rPr>
              <a:t>Är det värt att utmana obehaget?</a:t>
            </a:r>
          </a:p>
          <a:p>
            <a:pPr marL="609600" indent="-609600" eaLnBrk="1" hangingPunct="1">
              <a:buFontTx/>
              <a:buNone/>
            </a:pPr>
            <a:endParaRPr lang="sv-SE" altLang="sv-SE" sz="1200" dirty="0" smtClean="0">
              <a:latin typeface="Verdana" panose="020B0604030504040204" pitchFamily="34" charset="0"/>
              <a:cs typeface="Times New Roman" panose="02020603050405020304" pitchFamily="18" charset="0"/>
            </a:endParaRPr>
          </a:p>
          <a:p>
            <a:pPr marL="609600" indent="-609600" eaLnBrk="1" hangingPunct="1">
              <a:buFontTx/>
              <a:buNone/>
            </a:pPr>
            <a:r>
              <a:rPr lang="sv-SE" altLang="sv-SE" sz="1200" dirty="0" smtClean="0">
                <a:latin typeface="Verdana" panose="020B0604030504040204" pitchFamily="34" charset="0"/>
                <a:cs typeface="Times New Roman" panose="02020603050405020304" pitchFamily="18" charset="0"/>
              </a:rPr>
              <a:t>	Om JA på dessa frågor – exponera!</a:t>
            </a:r>
          </a:p>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16387348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E7226DB-0E2D-4966-8F63-167DA678D925}" type="slidenum">
              <a:rPr lang="sv-SE" altLang="sv-SE" smtClean="0"/>
              <a:pPr>
                <a:spcBef>
                  <a:spcPct val="0"/>
                </a:spcBef>
              </a:pPr>
              <a:t>27</a:t>
            </a:fld>
            <a:endParaRPr lang="sv-SE" altLang="sv-SE" smtClean="0"/>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sv-SE" altLang="sv-SE" dirty="0" smtClean="0"/>
              <a:t>Närma</a:t>
            </a:r>
            <a:r>
              <a:rPr lang="sv-SE" altLang="sv-SE" baseline="0" dirty="0" smtClean="0"/>
              <a:t> sig gradvist kan till exempel vara att åka till köpcentret </a:t>
            </a:r>
            <a:r>
              <a:rPr lang="sv-SE" altLang="sv-SE" baseline="0" dirty="0" err="1" smtClean="0"/>
              <a:t>kl</a:t>
            </a:r>
            <a:r>
              <a:rPr lang="sv-SE" altLang="sv-SE" baseline="0" dirty="0" smtClean="0"/>
              <a:t> 10 en förmiddag när det inte är så mkt folk, sedan tillsammans med någon, sen ensam. </a:t>
            </a:r>
          </a:p>
          <a:p>
            <a:pPr eaLnBrk="1" hangingPunct="1"/>
            <a:endParaRPr lang="sv-SE" altLang="sv-SE" baseline="0" dirty="0" smtClean="0"/>
          </a:p>
          <a:p>
            <a:pPr eaLnBrk="1" hangingPunct="1"/>
            <a:r>
              <a:rPr lang="sv-SE" altLang="sv-SE" baseline="0" dirty="0" smtClean="0"/>
              <a:t>Sambo ej kommit hem: vänta en timme på att ringa sin sambo, sedan två timmar, sedan inte ringa alls. </a:t>
            </a:r>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14736822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Platshållare för bildobjekt 1"/>
          <p:cNvSpPr>
            <a:spLocks noGrp="1" noRot="1" noChangeAspect="1" noTextEdit="1"/>
          </p:cNvSpPr>
          <p:nvPr>
            <p:ph type="sldImg"/>
          </p:nvPr>
        </p:nvSpPr>
        <p:spPr>
          <a:ln/>
        </p:spPr>
      </p:sp>
      <p:sp>
        <p:nvSpPr>
          <p:cNvPr id="56323" name="Platshållare för anteckningar 2"/>
          <p:cNvSpPr>
            <a:spLocks noGrp="1"/>
          </p:cNvSpPr>
          <p:nvPr>
            <p:ph type="body" idx="1"/>
          </p:nvPr>
        </p:nvSpPr>
        <p:spPr>
          <a:noFill/>
        </p:spPr>
        <p:txBody>
          <a:bodyPr/>
          <a:lstStyle/>
          <a:p>
            <a:endParaRPr lang="sv-SE" altLang="sv-SE" dirty="0" smtClean="0"/>
          </a:p>
        </p:txBody>
      </p:sp>
      <p:sp>
        <p:nvSpPr>
          <p:cNvPr id="56324" name="Platshållare för bildnummer 3"/>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047C4A6-33FE-4BBD-8856-004AA054F69B}" type="slidenum">
              <a:rPr lang="sv-SE" altLang="sv-SE" sz="1200" smtClean="0"/>
              <a:pPr/>
              <a:t>28</a:t>
            </a:fld>
            <a:endParaRPr lang="sv-SE" altLang="sv-SE" sz="120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30033055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89E86E8-6430-4CA5-A91F-2A05CB17612F}" type="slidenum">
              <a:rPr lang="sv-SE" altLang="sv-SE" smtClean="0"/>
              <a:pPr>
                <a:spcBef>
                  <a:spcPct val="0"/>
                </a:spcBef>
              </a:pPr>
              <a:t>29</a:t>
            </a:fld>
            <a:endParaRPr lang="sv-SE" altLang="sv-SE" smtClean="0"/>
          </a:p>
        </p:txBody>
      </p:sp>
      <p:sp>
        <p:nvSpPr>
          <p:cNvPr id="62467" name="Rectangle 2"/>
          <p:cNvSpPr>
            <a:spLocks noGrp="1" noRot="1" noChangeAspect="1" noChangeArrowheads="1" noTextEdit="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sv-SE" altLang="sv-SE" dirty="0" smtClean="0"/>
              <a:t>Å</a:t>
            </a:r>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2753278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667787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A89E19C-A1A4-4A2F-86C5-9135376A59D6}" type="slidenum">
              <a:rPr lang="sv-SE" altLang="sv-SE" smtClean="0"/>
              <a:pPr>
                <a:spcBef>
                  <a:spcPct val="0"/>
                </a:spcBef>
              </a:pPr>
              <a:t>30</a:t>
            </a:fld>
            <a:endParaRPr lang="sv-SE" altLang="sv-SE" smtClean="0"/>
          </a:p>
        </p:txBody>
      </p:sp>
      <p:sp>
        <p:nvSpPr>
          <p:cNvPr id="64515" name="Rectangle 2"/>
          <p:cNvSpPr>
            <a:spLocks noGrp="1" noRot="1" noChangeAspect="1" noChangeArrowheads="1" noTextEdit="1"/>
          </p:cNvSpPr>
          <p:nvPr>
            <p:ph type="sldImg"/>
          </p:nvPr>
        </p:nvSpPr>
        <p:spPr>
          <a:solidFill>
            <a:srgbClr val="FFFFFF"/>
          </a:solidFill>
          <a:ln/>
        </p:spPr>
      </p:sp>
      <p:sp>
        <p:nvSpPr>
          <p:cNvPr id="6451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sv-SE" altLang="sv-SE" dirty="0" smtClean="0"/>
              <a:t>Å</a:t>
            </a:r>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40332417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2538519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100" dirty="0" smtClean="0"/>
          </a:p>
          <a:p>
            <a:r>
              <a:rPr lang="sv-SE" dirty="0" smtClean="0"/>
              <a:t>A</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32</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9089155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100" dirty="0" smtClean="0"/>
          </a:p>
          <a:p>
            <a:r>
              <a:rPr lang="sv-SE" dirty="0" smtClean="0"/>
              <a:t>A</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5604675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34</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0109389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Ge</a:t>
            </a:r>
            <a:r>
              <a:rPr lang="sv-SE" baseline="0" dirty="0" smtClean="0"/>
              <a:t> patienterna en stund att göra vald övning. Finns i separat dokument.</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988576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4511362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3845533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4869608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705427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3817398" y="10240207"/>
            <a:ext cx="2920483" cy="539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17" tIns="46058" rIns="92117" bIns="4605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FFBE0DC9-76EC-4E62-B3F5-61FB681BA712}" type="slidenum">
              <a:rPr lang="sv-SE" altLang="sv-SE"/>
              <a:pPr algn="r" eaLnBrk="1" hangingPunct="1">
                <a:spcBef>
                  <a:spcPct val="0"/>
                </a:spcBef>
              </a:pPr>
              <a:t>4</a:t>
            </a:fld>
            <a:endParaRPr lang="sv-SE" altLang="sv-SE"/>
          </a:p>
        </p:txBody>
      </p:sp>
      <p:sp>
        <p:nvSpPr>
          <p:cNvPr id="11267" name="Rectangle 2"/>
          <p:cNvSpPr>
            <a:spLocks noGrp="1" noRot="1" noChangeAspect="1" noChangeArrowheads="1" noTextEdit="1"/>
          </p:cNvSpPr>
          <p:nvPr>
            <p:ph type="sldImg"/>
          </p:nvPr>
        </p:nvSpPr>
        <p:spPr>
          <a:solidFill>
            <a:srgbClr val="FFFFFF"/>
          </a:solidFill>
          <a:ln/>
        </p:spPr>
      </p:sp>
      <p:sp>
        <p:nvSpPr>
          <p:cNvPr id="1126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763336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15825" y="10238482"/>
            <a:ext cx="2920483"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17" tIns="46058" rIns="92117" bIns="4605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D2E87B18-3EE5-444F-B9C6-51C7E37C6B87}" type="slidenum">
              <a:rPr lang="sv-SE" altLang="sv-SE">
                <a:latin typeface="Calibri" panose="020F0502020204030204" pitchFamily="34" charset="0"/>
              </a:rPr>
              <a:pPr algn="r" eaLnBrk="1" hangingPunct="1">
                <a:spcBef>
                  <a:spcPct val="0"/>
                </a:spcBef>
              </a:pPr>
              <a:t>5</a:t>
            </a:fld>
            <a:endParaRPr lang="sv-SE" altLang="sv-SE">
              <a:latin typeface="Calibri" panose="020F050202020403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sv-SE" altLang="sv-SE" b="1" dirty="0" smtClean="0">
              <a:latin typeface="Verdana" panose="020B0604030504040204" pitchFamily="34" charset="0"/>
            </a:endParaRPr>
          </a:p>
          <a:p>
            <a:pPr eaLnBrk="1" hangingPunct="1"/>
            <a:r>
              <a:rPr lang="sv-SE" altLang="sv-SE" b="1" dirty="0" smtClean="0">
                <a:latin typeface="Verdana" panose="020B0604030504040204" pitchFamily="34" charset="0"/>
              </a:rPr>
              <a:t>Detta händer: </a:t>
            </a:r>
          </a:p>
          <a:p>
            <a:pPr eaLnBrk="1" hangingPunct="1">
              <a:buFontTx/>
              <a:buChar char="•"/>
            </a:pPr>
            <a:r>
              <a:rPr lang="sv-SE" altLang="sv-SE" dirty="0" smtClean="0">
                <a:latin typeface="Verdana" panose="020B0604030504040204" pitchFamily="34" charset="0"/>
              </a:rPr>
              <a:t>Hjärtat slår snabbare och hårdare </a:t>
            </a:r>
          </a:p>
          <a:p>
            <a:pPr eaLnBrk="1" hangingPunct="1">
              <a:buFontTx/>
              <a:buChar char="•"/>
            </a:pPr>
            <a:r>
              <a:rPr lang="sv-SE" altLang="sv-SE" dirty="0" smtClean="0">
                <a:latin typeface="Verdana" panose="020B0604030504040204" pitchFamily="34" charset="0"/>
              </a:rPr>
              <a:t>Blodflödet centreras</a:t>
            </a:r>
          </a:p>
          <a:p>
            <a:pPr eaLnBrk="1" hangingPunct="1">
              <a:buFontTx/>
              <a:buChar char="•"/>
            </a:pPr>
            <a:r>
              <a:rPr lang="sv-SE" altLang="sv-SE" dirty="0" smtClean="0">
                <a:latin typeface="Verdana" panose="020B0604030504040204" pitchFamily="34" charset="0"/>
              </a:rPr>
              <a:t>Spänner sig – kan göra ont</a:t>
            </a:r>
          </a:p>
          <a:p>
            <a:pPr eaLnBrk="1" hangingPunct="1">
              <a:buFontTx/>
              <a:buChar char="•"/>
            </a:pPr>
            <a:r>
              <a:rPr lang="sv-SE" altLang="sv-SE" dirty="0" smtClean="0">
                <a:latin typeface="Verdana" panose="020B0604030504040204" pitchFamily="34" charset="0"/>
              </a:rPr>
              <a:t>Matsmältningen stannar av – illamående, lös/hård i magen</a:t>
            </a:r>
          </a:p>
          <a:p>
            <a:pPr eaLnBrk="1" hangingPunct="1">
              <a:buFontTx/>
              <a:buChar char="•"/>
            </a:pPr>
            <a:r>
              <a:rPr lang="sv-SE" altLang="sv-SE" dirty="0" smtClean="0">
                <a:latin typeface="Verdana" panose="020B0604030504040204" pitchFamily="34" charset="0"/>
              </a:rPr>
              <a:t>Andningen ökar eller minskar – yrsel, domningar m.m.</a:t>
            </a:r>
          </a:p>
          <a:p>
            <a:pPr eaLnBrk="1" hangingPunct="1">
              <a:buFontTx/>
              <a:buChar char="•"/>
            </a:pPr>
            <a:r>
              <a:rPr lang="sv-SE" altLang="sv-SE" dirty="0" smtClean="0">
                <a:latin typeface="Verdana" panose="020B0604030504040204" pitchFamily="34" charset="0"/>
              </a:rPr>
              <a:t>Syn och /eller hörseln kan påverkas</a:t>
            </a:r>
          </a:p>
          <a:p>
            <a:pPr eaLnBrk="1" hangingPunct="1">
              <a:buFontTx/>
              <a:buChar char="•"/>
            </a:pPr>
            <a:r>
              <a:rPr lang="sv-SE" altLang="sv-SE" dirty="0" smtClean="0">
                <a:latin typeface="Verdana" panose="020B0604030504040204" pitchFamily="34" charset="0"/>
              </a:rPr>
              <a:t>Blodet omfördelas i hjärnan precis som i kroppen, med minskat blodflöde i frontalloben.</a:t>
            </a:r>
          </a:p>
          <a:p>
            <a:pPr eaLnBrk="1" hangingPunct="1">
              <a:spcBef>
                <a:spcPct val="0"/>
              </a:spcBef>
            </a:pPr>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2164996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3AA21E-824F-477E-B07A-DF8A480172D4}" type="slidenum">
              <a:rPr lang="sv-SE" altLang="sv-SE" smtClean="0"/>
              <a:pPr>
                <a:spcBef>
                  <a:spcPct val="0"/>
                </a:spcBef>
              </a:pPr>
              <a:t>6</a:t>
            </a:fld>
            <a:endParaRPr lang="sv-SE" altLang="sv-SE" smtClean="0"/>
          </a:p>
        </p:txBody>
      </p:sp>
      <p:sp>
        <p:nvSpPr>
          <p:cNvPr id="25603" name="Rectangle 2"/>
          <p:cNvSpPr>
            <a:spLocks noGrp="1" noRot="1" noChangeAspect="1" noChangeArrowheads="1" noTextEdit="1"/>
          </p:cNvSpPr>
          <p:nvPr>
            <p:ph type="sldImg"/>
          </p:nvPr>
        </p:nvSpPr>
        <p:spPr>
          <a:solidFill>
            <a:srgbClr val="FFFFFF"/>
          </a:solidFill>
          <a:ln/>
        </p:spPr>
      </p:sp>
      <p:sp>
        <p:nvSpPr>
          <p:cNvPr id="2560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sv-SE" altLang="sv-SE" dirty="0" smtClean="0"/>
              <a:t>Tolkning</a:t>
            </a:r>
            <a:r>
              <a:rPr lang="sv-SE" altLang="sv-SE" dirty="0" smtClean="0"/>
              <a:t>: vi tenderar att överskatta risk och farlighet i</a:t>
            </a:r>
            <a:r>
              <a:rPr lang="sv-SE" altLang="sv-SE" baseline="0" dirty="0" smtClean="0"/>
              <a:t> situationer när vi känner oss rädda/ångestfyllda/oroliga. Vi kan lätt dra slutsats om att en situation verkligen ÄR farlig för att den KÄNNS farlig. </a:t>
            </a:r>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3022737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3817398" y="10240207"/>
            <a:ext cx="2920483" cy="539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17" tIns="46058" rIns="92117" bIns="4605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FFBE0DC9-76EC-4E62-B3F5-61FB681BA712}" type="slidenum">
              <a:rPr lang="sv-SE" altLang="sv-SE"/>
              <a:pPr algn="r" eaLnBrk="1" hangingPunct="1">
                <a:spcBef>
                  <a:spcPct val="0"/>
                </a:spcBef>
              </a:pPr>
              <a:t>7</a:t>
            </a:fld>
            <a:endParaRPr lang="sv-SE" altLang="sv-SE"/>
          </a:p>
        </p:txBody>
      </p:sp>
      <p:sp>
        <p:nvSpPr>
          <p:cNvPr id="11267" name="Rectangle 2"/>
          <p:cNvSpPr>
            <a:spLocks noGrp="1" noRot="1" noChangeAspect="1" noChangeArrowheads="1" noTextEdit="1"/>
          </p:cNvSpPr>
          <p:nvPr>
            <p:ph type="sldImg"/>
          </p:nvPr>
        </p:nvSpPr>
        <p:spPr>
          <a:solidFill>
            <a:srgbClr val="FFFFFF"/>
          </a:solidFill>
          <a:ln/>
        </p:spPr>
      </p:sp>
      <p:sp>
        <p:nvSpPr>
          <p:cNvPr id="1126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1156038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7713" indent="-287338">
              <a:spcBef>
                <a:spcPct val="30000"/>
              </a:spcBef>
              <a:defRPr sz="1200">
                <a:solidFill>
                  <a:schemeClr val="tx1"/>
                </a:solidFill>
                <a:latin typeface="Times New Roman" panose="02020603050405020304" pitchFamily="18" charset="0"/>
              </a:defRPr>
            </a:lvl2pPr>
            <a:lvl3pPr marL="1150938" indent="-230188">
              <a:spcBef>
                <a:spcPct val="30000"/>
              </a:spcBef>
              <a:defRPr sz="1200">
                <a:solidFill>
                  <a:schemeClr val="tx1"/>
                </a:solidFill>
                <a:latin typeface="Times New Roman" panose="02020603050405020304" pitchFamily="18" charset="0"/>
              </a:defRPr>
            </a:lvl3pPr>
            <a:lvl4pPr marL="1611313" indent="-230188">
              <a:spcBef>
                <a:spcPct val="30000"/>
              </a:spcBef>
              <a:defRPr sz="1200">
                <a:solidFill>
                  <a:schemeClr val="tx1"/>
                </a:solidFill>
                <a:latin typeface="Times New Roman" panose="02020603050405020304" pitchFamily="18" charset="0"/>
              </a:defRPr>
            </a:lvl4pPr>
            <a:lvl5pPr marL="2071688" indent="-230188">
              <a:spcBef>
                <a:spcPct val="30000"/>
              </a:spcBef>
              <a:defRPr sz="1200">
                <a:solidFill>
                  <a:schemeClr val="tx1"/>
                </a:solidFill>
                <a:latin typeface="Times New Roman" panose="02020603050405020304" pitchFamily="18" charset="0"/>
              </a:defRPr>
            </a:lvl5pPr>
            <a:lvl6pPr marL="2528888"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86088"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43288"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0488"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AD33FC0-B305-42ED-8D77-36991345DAF1}" type="slidenum">
              <a:rPr lang="sv-SE" altLang="sv-SE" smtClean="0"/>
              <a:pPr>
                <a:spcBef>
                  <a:spcPct val="0"/>
                </a:spcBef>
              </a:pPr>
              <a:t>8</a:t>
            </a:fld>
            <a:endParaRPr lang="sv-SE" altLang="sv-SE"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r>
              <a:rPr lang="sv-SE" altLang="sv-SE" dirty="0" smtClean="0"/>
              <a:t>Samma</a:t>
            </a:r>
            <a:r>
              <a:rPr lang="sv-SE" altLang="sv-SE" baseline="0" dirty="0" smtClean="0"/>
              <a:t> </a:t>
            </a:r>
            <a:r>
              <a:rPr lang="sv-SE" altLang="sv-SE" baseline="0" dirty="0" smtClean="0"/>
              <a:t>sak händer i kroppen, vi kallar det för olika saker. Kroppens kamp/flykt-system aktiveras</a:t>
            </a:r>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673059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7398" y="10240207"/>
            <a:ext cx="2920483" cy="539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17" tIns="46058" rIns="92117" bIns="4605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3D02AA5A-B520-463D-B84A-4947ACB638D7}" type="slidenum">
              <a:rPr lang="sv-SE" altLang="sv-SE"/>
              <a:pPr algn="r" eaLnBrk="1" hangingPunct="1">
                <a:spcBef>
                  <a:spcPct val="0"/>
                </a:spcBef>
              </a:pPr>
              <a:t>9</a:t>
            </a:fld>
            <a:endParaRPr lang="sv-SE" altLang="sv-SE"/>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sv-SE" altLang="sv-SE" dirty="0" smtClean="0"/>
              <a:t>Vi</a:t>
            </a:r>
            <a:r>
              <a:rPr lang="sv-SE" altLang="sv-SE" baseline="0" dirty="0" smtClean="0"/>
              <a:t> </a:t>
            </a:r>
            <a:r>
              <a:rPr lang="sv-SE" altLang="sv-SE" baseline="0" dirty="0" smtClean="0"/>
              <a:t>behöver inte ha hotet framför oss för att reagera på det. En tanke eller en situation som tolkas som farlig kan sätta igång samma reaktion i kroppen som om vi står inför en verkligt farlig situation. </a:t>
            </a:r>
            <a:endParaRPr lang="sv-SE" altLang="sv-SE" dirty="0" smtClean="0"/>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3346866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ojektnamn">
    <p:spTree>
      <p:nvGrpSpPr>
        <p:cNvPr id="1" name=""/>
        <p:cNvGrpSpPr/>
        <p:nvPr/>
      </p:nvGrpSpPr>
      <p:grpSpPr>
        <a:xfrm>
          <a:off x="0" y="0"/>
          <a:ext cx="0" cy="0"/>
          <a:chOff x="0" y="0"/>
          <a:chExt cx="0" cy="0"/>
        </a:xfrm>
      </p:grpSpPr>
      <p:sp>
        <p:nvSpPr>
          <p:cNvPr id="3" name="Rektangel 2"/>
          <p:cNvSpPr/>
          <p:nvPr userDrawn="1"/>
        </p:nvSpPr>
        <p:spPr>
          <a:xfrm>
            <a:off x="0" y="0"/>
            <a:ext cx="9144000" cy="5143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pic>
        <p:nvPicPr>
          <p:cNvPr id="5"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431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lera bildobjekt">
    <p:spTree>
      <p:nvGrpSpPr>
        <p:cNvPr id="1" name=""/>
        <p:cNvGrpSpPr/>
        <p:nvPr/>
      </p:nvGrpSpPr>
      <p:grpSpPr>
        <a:xfrm>
          <a:off x="0" y="0"/>
          <a:ext cx="0" cy="0"/>
          <a:chOff x="0" y="0"/>
          <a:chExt cx="0" cy="0"/>
        </a:xfrm>
      </p:grpSpPr>
      <p:sp>
        <p:nvSpPr>
          <p:cNvPr id="10" name="Platshållare för bild 2"/>
          <p:cNvSpPr>
            <a:spLocks noGrp="1"/>
          </p:cNvSpPr>
          <p:nvPr>
            <p:ph type="pic" idx="10"/>
          </p:nvPr>
        </p:nvSpPr>
        <p:spPr>
          <a:xfrm>
            <a:off x="4589467" y="549715"/>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1" name="Platshållare för bild 2"/>
          <p:cNvSpPr>
            <a:spLocks noGrp="1"/>
          </p:cNvSpPr>
          <p:nvPr>
            <p:ph type="pic" idx="11"/>
          </p:nvPr>
        </p:nvSpPr>
        <p:spPr>
          <a:xfrm>
            <a:off x="4589467" y="2571750"/>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8" name="Platshållare för bild 2"/>
          <p:cNvSpPr>
            <a:spLocks noGrp="1"/>
          </p:cNvSpPr>
          <p:nvPr>
            <p:ph type="pic" idx="1"/>
          </p:nvPr>
        </p:nvSpPr>
        <p:spPr>
          <a:xfrm>
            <a:off x="-2" y="549717"/>
            <a:ext cx="4587108"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9" name="Rubrik 1"/>
          <p:cNvSpPr>
            <a:spLocks noGrp="1"/>
          </p:cNvSpPr>
          <p:nvPr>
            <p:ph type="title"/>
          </p:nvPr>
        </p:nvSpPr>
        <p:spPr>
          <a:xfrm>
            <a:off x="534812" y="818940"/>
            <a:ext cx="5400000" cy="481258"/>
          </a:xfrm>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er me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9" name="Platshållare för bild 2"/>
          <p:cNvSpPr>
            <a:spLocks noGrp="1"/>
          </p:cNvSpPr>
          <p:nvPr>
            <p:ph type="pic" idx="1"/>
          </p:nvPr>
        </p:nvSpPr>
        <p:spPr>
          <a:xfrm>
            <a:off x="958915"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0" name="Platshållare för text 3"/>
          <p:cNvSpPr>
            <a:spLocks noGrp="1"/>
          </p:cNvSpPr>
          <p:nvPr>
            <p:ph type="body" sz="half" idx="2"/>
          </p:nvPr>
        </p:nvSpPr>
        <p:spPr>
          <a:xfrm>
            <a:off x="96061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Platshållare för bild 2"/>
          <p:cNvSpPr>
            <a:spLocks noGrp="1"/>
          </p:cNvSpPr>
          <p:nvPr>
            <p:ph type="pic" idx="10"/>
          </p:nvPr>
        </p:nvSpPr>
        <p:spPr>
          <a:xfrm>
            <a:off x="3407187"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Platshållare för bild 2"/>
          <p:cNvSpPr>
            <a:spLocks noGrp="1"/>
          </p:cNvSpPr>
          <p:nvPr>
            <p:ph type="pic" idx="11"/>
          </p:nvPr>
        </p:nvSpPr>
        <p:spPr>
          <a:xfrm>
            <a:off x="5855459"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4" name="Platshållare för text 3"/>
          <p:cNvSpPr>
            <a:spLocks noGrp="1"/>
          </p:cNvSpPr>
          <p:nvPr>
            <p:ph type="body" sz="half" idx="12"/>
          </p:nvPr>
        </p:nvSpPr>
        <p:spPr>
          <a:xfrm>
            <a:off x="3407188"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5" name="Platshållare för text 3"/>
          <p:cNvSpPr>
            <a:spLocks noGrp="1"/>
          </p:cNvSpPr>
          <p:nvPr>
            <p:ph type="body" sz="half" idx="13"/>
          </p:nvPr>
        </p:nvSpPr>
        <p:spPr>
          <a:xfrm>
            <a:off x="585546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rubrik">
    <p:spTree>
      <p:nvGrpSpPr>
        <p:cNvPr id="1" name=""/>
        <p:cNvGrpSpPr/>
        <p:nvPr/>
      </p:nvGrpSpPr>
      <p:grpSpPr>
        <a:xfrm>
          <a:off x="0" y="0"/>
          <a:ext cx="0" cy="0"/>
          <a:chOff x="0" y="0"/>
          <a:chExt cx="0" cy="0"/>
        </a:xfrm>
      </p:grpSpPr>
      <p:sp>
        <p:nvSpPr>
          <p:cNvPr id="11" name="Platshållare för bild 2"/>
          <p:cNvSpPr>
            <a:spLocks noGrp="1"/>
          </p:cNvSpPr>
          <p:nvPr>
            <p:ph type="pic" idx="1"/>
          </p:nvPr>
        </p:nvSpPr>
        <p:spPr>
          <a:xfrm>
            <a:off x="3194378" y="699544"/>
            <a:ext cx="5557307" cy="374441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Rubrik 1"/>
          <p:cNvSpPr>
            <a:spLocks noGrp="1"/>
          </p:cNvSpPr>
          <p:nvPr>
            <p:ph type="title" hasCustomPrompt="1"/>
          </p:nvPr>
        </p:nvSpPr>
        <p:spPr>
          <a:xfrm>
            <a:off x="324462" y="3143076"/>
            <a:ext cx="2087308" cy="481258"/>
          </a:xfrm>
        </p:spPr>
        <p:txBody>
          <a:bodyPr>
            <a:normAutofit/>
          </a:bodyPr>
          <a:lstStyle>
            <a:lvl1pPr>
              <a:defRPr sz="1600">
                <a:solidFill>
                  <a:schemeClr val="accent3"/>
                </a:solidFill>
              </a:defRPr>
            </a:lvl1pPr>
          </a:lstStyle>
          <a:p>
            <a:r>
              <a:rPr lang="sv-SE" sz="1800"/>
              <a:t>Bildrubrik</a:t>
            </a:r>
            <a:endParaRPr lang="sv-SE"/>
          </a:p>
        </p:txBody>
      </p:sp>
      <p:sp>
        <p:nvSpPr>
          <p:cNvPr id="13" name="Platshållare för text 3"/>
          <p:cNvSpPr>
            <a:spLocks noGrp="1"/>
          </p:cNvSpPr>
          <p:nvPr>
            <p:ph type="body" sz="half" idx="2"/>
          </p:nvPr>
        </p:nvSpPr>
        <p:spPr>
          <a:xfrm>
            <a:off x="319712" y="3651871"/>
            <a:ext cx="2592288" cy="232760"/>
          </a:xfrm>
          <a:prstGeom prst="rect">
            <a:avLst/>
          </a:prstGeom>
        </p:spPr>
        <p:txBody>
          <a:bodyPr/>
          <a:lstStyle>
            <a:lvl1pPr marL="0" indent="0" algn="l">
              <a:buNone/>
              <a:defRPr sz="800" i="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en">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pPr>
              <a:defRPr/>
            </a:pPr>
            <a:fld id="{80F4A130-0EF2-4484-A673-8A2946F78FD7}" type="slidenum">
              <a:rPr lang="sv-SE" altLang="sv-SE"/>
              <a:pPr>
                <a:defRPr/>
              </a:pPr>
              <a:t>‹#›</a:t>
            </a:fld>
            <a:endParaRPr lang="sv-SE" altLang="sv-SE"/>
          </a:p>
        </p:txBody>
      </p:sp>
    </p:spTree>
    <p:extLst>
      <p:ext uri="{BB962C8B-B14F-4D97-AF65-F5344CB8AC3E}">
        <p14:creationId xmlns:p14="http://schemas.microsoft.com/office/powerpoint/2010/main" val="456385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6749975D-5EF3-406B-9222-71B36FDCFC8A}" type="slidenum">
              <a:rPr lang="sv-SE" altLang="sv-SE"/>
              <a:pPr>
                <a:defRPr/>
              </a:pPr>
              <a:t>‹#›</a:t>
            </a:fld>
            <a:endParaRPr lang="sv-SE" altLang="sv-SE"/>
          </a:p>
        </p:txBody>
      </p:sp>
    </p:spTree>
    <p:extLst>
      <p:ext uri="{BB962C8B-B14F-4D97-AF65-F5344CB8AC3E}">
        <p14:creationId xmlns:p14="http://schemas.microsoft.com/office/powerpoint/2010/main" val="1538129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
    <p:spTree>
      <p:nvGrpSpPr>
        <p:cNvPr id="1" name=""/>
        <p:cNvGrpSpPr/>
        <p:nvPr/>
      </p:nvGrpSpPr>
      <p:grpSpPr>
        <a:xfrm>
          <a:off x="0" y="0"/>
          <a:ext cx="0" cy="0"/>
          <a:chOff x="0" y="0"/>
          <a:chExt cx="0" cy="0"/>
        </a:xfrm>
      </p:grpSpPr>
      <p:sp>
        <p:nvSpPr>
          <p:cNvPr id="25" name="Rektangel 24"/>
          <p:cNvSpPr/>
          <p:nvPr userDrawn="1"/>
        </p:nvSpPr>
        <p:spPr>
          <a:xfrm>
            <a:off x="0" y="0"/>
            <a:ext cx="9144000" cy="5143500"/>
          </a:xfrm>
          <a:prstGeom prst="rect">
            <a:avLst/>
          </a:prstGeom>
          <a:solidFill>
            <a:srgbClr val="1CA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sp>
        <p:nvSpPr>
          <p:cNvPr id="3" name="Underrubrik 2"/>
          <p:cNvSpPr>
            <a:spLocks noGrp="1"/>
          </p:cNvSpPr>
          <p:nvPr>
            <p:ph type="subTitle" idx="1"/>
          </p:nvPr>
        </p:nvSpPr>
        <p:spPr>
          <a:xfrm>
            <a:off x="1043609" y="1328374"/>
            <a:ext cx="576064" cy="288032"/>
          </a:xfrm>
          <a:prstGeom prst="rect">
            <a:avLst/>
          </a:prstGeom>
        </p:spPr>
        <p:txBody>
          <a:bodyPr tIns="0">
            <a:normAutofit/>
          </a:bodyPr>
          <a:lstStyle>
            <a:lvl1pPr marL="0" indent="0" algn="l">
              <a:buNone/>
              <a:defRPr sz="800" i="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ctrTitle"/>
          </p:nvPr>
        </p:nvSpPr>
        <p:spPr>
          <a:xfrm>
            <a:off x="1269102" y="951987"/>
            <a:ext cx="8127438" cy="614544"/>
          </a:xfrm>
        </p:spPr>
        <p:txBody>
          <a:bodyPr bIns="0">
            <a:noAutofit/>
          </a:bodyPr>
          <a:lstStyle>
            <a:lvl1pPr>
              <a:defRPr sz="5400">
                <a:solidFill>
                  <a:schemeClr val="bg1"/>
                </a:solidFill>
              </a:defRPr>
            </a:lvl1pPr>
          </a:lstStyle>
          <a:p>
            <a:r>
              <a:rPr lang="sv-SE" dirty="0" smtClean="0"/>
              <a:t>Klicka här för att ändra format</a:t>
            </a:r>
            <a:endParaRPr lang="sv-SE" dirty="0"/>
          </a:p>
        </p:txBody>
      </p:sp>
      <p:cxnSp>
        <p:nvCxnSpPr>
          <p:cNvPr id="29" name="Rak 28"/>
          <p:cNvCxnSpPr/>
          <p:nvPr userDrawn="1"/>
        </p:nvCxnSpPr>
        <p:spPr>
          <a:xfrm>
            <a:off x="332890" y="555526"/>
            <a:ext cx="8424937"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5"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grpSp>
        <p:nvGrpSpPr>
          <p:cNvPr id="4" name="Grupp 3"/>
          <p:cNvGrpSpPr/>
          <p:nvPr userDrawn="1"/>
        </p:nvGrpSpPr>
        <p:grpSpPr>
          <a:xfrm>
            <a:off x="332890" y="4587976"/>
            <a:ext cx="8424937" cy="288032"/>
            <a:chOff x="332887" y="4587974"/>
            <a:chExt cx="8424936" cy="288032"/>
          </a:xfrm>
        </p:grpSpPr>
        <p:cxnSp>
          <p:nvCxnSpPr>
            <p:cNvPr id="30" name="Rak 29"/>
            <p:cNvCxnSpPr/>
            <p:nvPr userDrawn="1"/>
          </p:nvCxnSpPr>
          <p:spPr>
            <a:xfrm>
              <a:off x="332887" y="4587974"/>
              <a:ext cx="8424936"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4" name="Rak 33"/>
            <p:cNvCxnSpPr/>
            <p:nvPr userDrawn="1"/>
          </p:nvCxnSpPr>
          <p:spPr>
            <a:xfrm>
              <a:off x="6403282" y="4587974"/>
              <a:ext cx="0" cy="288032"/>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7" name="textruta 36"/>
            <p:cNvSpPr txBox="1"/>
            <p:nvPr userDrawn="1"/>
          </p:nvSpPr>
          <p:spPr>
            <a:xfrm>
              <a:off x="6482191" y="4659982"/>
              <a:ext cx="184731" cy="184666"/>
            </a:xfrm>
            <a:prstGeom prst="rect">
              <a:avLst/>
            </a:prstGeom>
            <a:noFill/>
          </p:spPr>
          <p:txBody>
            <a:bodyPr wrap="none" rtlCol="0">
              <a:spAutoFit/>
            </a:bodyPr>
            <a:lstStyle/>
            <a:p>
              <a:endParaRPr lang="sv-SE" sz="600" dirty="0">
                <a:solidFill>
                  <a:srgbClr val="FFFFFF"/>
                </a:solidFill>
                <a:latin typeface="+mj-lt"/>
                <a:cs typeface="Apple Symbols"/>
              </a:endParaRPr>
            </a:p>
          </p:txBody>
        </p:sp>
      </p:grpSp>
      <p:sp>
        <p:nvSpPr>
          <p:cNvPr id="39" name="Rubrik 1"/>
          <p:cNvSpPr txBox="1">
            <a:spLocks/>
          </p:cNvSpPr>
          <p:nvPr userDrawn="1"/>
        </p:nvSpPr>
        <p:spPr>
          <a:xfrm>
            <a:off x="1043607" y="2911254"/>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pic>
        <p:nvPicPr>
          <p:cNvPr id="13"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derrubrik">
    <p:spTree>
      <p:nvGrpSpPr>
        <p:cNvPr id="1" name=""/>
        <p:cNvGrpSpPr/>
        <p:nvPr/>
      </p:nvGrpSpPr>
      <p:grpSpPr>
        <a:xfrm>
          <a:off x="0" y="0"/>
          <a:ext cx="0" cy="0"/>
          <a:chOff x="0" y="0"/>
          <a:chExt cx="0" cy="0"/>
        </a:xfrm>
      </p:grpSpPr>
      <p:sp>
        <p:nvSpPr>
          <p:cNvPr id="3" name="Rektangel 2"/>
          <p:cNvSpPr>
            <a:spLocks noChangeArrowheads="1"/>
          </p:cNvSpPr>
          <p:nvPr userDrawn="1"/>
        </p:nvSpPr>
        <p:spPr bwMode="auto">
          <a:xfrm>
            <a:off x="0" y="0"/>
            <a:ext cx="9144000" cy="5143500"/>
          </a:xfrm>
          <a:prstGeom prst="rect">
            <a:avLst/>
          </a:prstGeom>
          <a:solidFill>
            <a:schemeClr val="bg1"/>
          </a:solidFill>
          <a:ln>
            <a:noFill/>
          </a:ln>
          <a:effectLst>
            <a:outerShdw blurRad="40000" dist="23000" dir="5400000" rotWithShape="0">
              <a:srgbClr val="000000">
                <a:alpha val="34998"/>
              </a:srgbClr>
            </a:outerShdw>
          </a:effectLst>
          <a:extLst/>
        </p:spPr>
        <p:txBody>
          <a:bodyPr anchor="ctr"/>
          <a:lstStyle/>
          <a:p>
            <a:pPr algn="ctr">
              <a:defRPr/>
            </a:pPr>
            <a:endParaRPr lang="sv-SE" dirty="0">
              <a:solidFill>
                <a:schemeClr val="bg1"/>
              </a:solidFill>
              <a:latin typeface="+mn-lt"/>
              <a:ea typeface="+mn-ea"/>
              <a:cs typeface="+mn-cs"/>
            </a:endParaRPr>
          </a:p>
        </p:txBody>
      </p:sp>
      <p:cxnSp>
        <p:nvCxnSpPr>
          <p:cNvPr id="5" name="Rak 4"/>
          <p:cNvCxnSpPr/>
          <p:nvPr userDrawn="1"/>
        </p:nvCxnSpPr>
        <p:spPr>
          <a:xfrm>
            <a:off x="1043612" y="179861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6" name="Rak 5"/>
          <p:cNvCxnSpPr/>
          <p:nvPr userDrawn="1"/>
        </p:nvCxnSpPr>
        <p:spPr>
          <a:xfrm>
            <a:off x="1043612" y="307580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1" name="Rubrik 1"/>
          <p:cNvSpPr>
            <a:spLocks noGrp="1"/>
          </p:cNvSpPr>
          <p:nvPr>
            <p:ph type="ctrTitle"/>
          </p:nvPr>
        </p:nvSpPr>
        <p:spPr>
          <a:xfrm>
            <a:off x="0" y="1798760"/>
            <a:ext cx="9144000" cy="864096"/>
          </a:xfrm>
        </p:spPr>
        <p:txBody>
          <a:bodyPr bIns="0">
            <a:noAutofit/>
          </a:bodyPr>
          <a:lstStyle>
            <a:lvl1pPr algn="ctr">
              <a:defRPr sz="3600">
                <a:solidFill>
                  <a:schemeClr val="accent3"/>
                </a:solidFill>
              </a:defRPr>
            </a:lvl1pPr>
          </a:lstStyle>
          <a:p>
            <a:r>
              <a:rPr lang="sv-SE" dirty="0" smtClean="0"/>
              <a:t>Klicka här för att ändra format</a:t>
            </a:r>
            <a:endParaRPr lang="sv-SE" dirty="0"/>
          </a:p>
        </p:txBody>
      </p:sp>
      <p:pic>
        <p:nvPicPr>
          <p:cNvPr id="8"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70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ra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057062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vänste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bild 2"/>
          <p:cNvSpPr>
            <a:spLocks noGrp="1"/>
          </p:cNvSpPr>
          <p:nvPr>
            <p:ph type="pic" idx="11"/>
          </p:nvPr>
        </p:nvSpPr>
        <p:spPr>
          <a:xfrm>
            <a:off x="4788028" y="1779663"/>
            <a:ext cx="3528393" cy="230425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Tree>
    <p:extLst>
      <p:ext uri="{BB962C8B-B14F-4D97-AF65-F5344CB8AC3E}">
        <p14:creationId xmlns:p14="http://schemas.microsoft.com/office/powerpoint/2010/main" val="173758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285750" indent="-285750" algn="l">
              <a:buFont typeface="Courier New"/>
              <a:buChar char="o"/>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360272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höger">
    <p:spTree>
      <p:nvGrpSpPr>
        <p:cNvPr id="1" name=""/>
        <p:cNvGrpSpPr/>
        <p:nvPr/>
      </p:nvGrpSpPr>
      <p:grpSpPr>
        <a:xfrm>
          <a:off x="0" y="0"/>
          <a:ext cx="0" cy="0"/>
          <a:chOff x="0" y="0"/>
          <a:chExt cx="0" cy="0"/>
        </a:xfrm>
      </p:grpSpPr>
      <p:sp>
        <p:nvSpPr>
          <p:cNvPr id="4" name="Rubrik 1"/>
          <p:cNvSpPr>
            <a:spLocks noGrp="1"/>
          </p:cNvSpPr>
          <p:nvPr>
            <p:ph type="title"/>
          </p:nvPr>
        </p:nvSpPr>
        <p:spPr>
          <a:xfrm>
            <a:off x="4624130" y="818940"/>
            <a:ext cx="5400000" cy="481258"/>
          </a:xfrm>
        </p:spPr>
        <p:txBody>
          <a:bodyPr/>
          <a:lstStyle/>
          <a:p>
            <a:r>
              <a:rPr lang="sv-SE"/>
              <a:t>Klicka här för att ändra format</a:t>
            </a:r>
          </a:p>
        </p:txBody>
      </p:sp>
      <p:sp>
        <p:nvSpPr>
          <p:cNvPr id="5" name="Underrubrik 2"/>
          <p:cNvSpPr>
            <a:spLocks noGrp="1"/>
          </p:cNvSpPr>
          <p:nvPr>
            <p:ph type="subTitle" idx="1"/>
          </p:nvPr>
        </p:nvSpPr>
        <p:spPr>
          <a:xfrm>
            <a:off x="4932043"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26963419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ort textbloc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1763687" y="2139703"/>
            <a:ext cx="5250923" cy="826184"/>
          </a:xfrm>
          <a:prstGeom prst="rect">
            <a:avLst/>
          </a:prstGeom>
        </p:spPr>
        <p:txBody>
          <a:bodyPr tIns="0">
            <a:normAutofit/>
          </a:bodyPr>
          <a:lstStyle>
            <a:lvl1pPr marL="0" indent="0" algn="l">
              <a:buFontTx/>
              <a:buNone/>
              <a:defRPr sz="1800" b="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7047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äckande bild">
    <p:spTree>
      <p:nvGrpSpPr>
        <p:cNvPr id="1" name=""/>
        <p:cNvGrpSpPr/>
        <p:nvPr/>
      </p:nvGrpSpPr>
      <p:grpSpPr>
        <a:xfrm>
          <a:off x="0" y="0"/>
          <a:ext cx="0" cy="0"/>
          <a:chOff x="0" y="0"/>
          <a:chExt cx="0" cy="0"/>
        </a:xfrm>
      </p:grpSpPr>
      <p:sp>
        <p:nvSpPr>
          <p:cNvPr id="7" name="Platshållare för bild 2"/>
          <p:cNvSpPr>
            <a:spLocks noGrp="1"/>
          </p:cNvSpPr>
          <p:nvPr>
            <p:ph type="pic" idx="1"/>
          </p:nvPr>
        </p:nvSpPr>
        <p:spPr>
          <a:xfrm>
            <a:off x="3" y="549717"/>
            <a:ext cx="9155255"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2" name="Rubrik 1"/>
          <p:cNvSpPr>
            <a:spLocks noGrp="1"/>
          </p:cNvSpPr>
          <p:nvPr>
            <p:ph type="title"/>
          </p:nvPr>
        </p:nvSpPr>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34812" y="818940"/>
            <a:ext cx="5400000" cy="481258"/>
          </a:xfrm>
          <a:prstGeom prst="rect">
            <a:avLst/>
          </a:prstGeom>
          <a:ln>
            <a:noFill/>
          </a:ln>
        </p:spPr>
        <p:txBody>
          <a:bodyPr vert="horz" lIns="91440" tIns="45720" rIns="91440" bIns="45720" rtlCol="0" anchor="b">
            <a:normAutofit/>
          </a:bodyPr>
          <a:lstStyle/>
          <a:p>
            <a:r>
              <a:rPr lang="sv-SE" dirty="0" smtClean="0"/>
              <a:t>Klicka här för att ändra format</a:t>
            </a:r>
            <a:endParaRPr lang="sv-SE" dirty="0"/>
          </a:p>
        </p:txBody>
      </p:sp>
      <p:cxnSp>
        <p:nvCxnSpPr>
          <p:cNvPr id="14" name="Rak 13"/>
          <p:cNvCxnSpPr/>
          <p:nvPr userDrawn="1"/>
        </p:nvCxnSpPr>
        <p:spPr>
          <a:xfrm>
            <a:off x="332890" y="555526"/>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5" name="Rak 14"/>
          <p:cNvCxnSpPr/>
          <p:nvPr userDrawn="1"/>
        </p:nvCxnSpPr>
        <p:spPr>
          <a:xfrm>
            <a:off x="332890" y="4587974"/>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9" name="Rak 18"/>
          <p:cNvCxnSpPr/>
          <p:nvPr userDrawn="1"/>
        </p:nvCxnSpPr>
        <p:spPr>
          <a:xfrm>
            <a:off x="6403282" y="4587976"/>
            <a:ext cx="0" cy="288032"/>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1"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sp>
        <p:nvSpPr>
          <p:cNvPr id="23" name="Rubrik 1"/>
          <p:cNvSpPr txBox="1">
            <a:spLocks/>
          </p:cNvSpPr>
          <p:nvPr userDrawn="1"/>
        </p:nvSpPr>
        <p:spPr>
          <a:xfrm>
            <a:off x="683568" y="699543"/>
            <a:ext cx="3672409" cy="913306"/>
          </a:xfrm>
          <a:prstGeom prst="rect">
            <a:avLst/>
          </a:prstGeom>
        </p:spPr>
        <p:txBody>
          <a:bodyPr/>
          <a:lstStyle>
            <a:lvl1pPr algn="l" defTabSz="914400" rtl="0" eaLnBrk="1" latinLnBrk="0" hangingPunct="1">
              <a:spcBef>
                <a:spcPct val="0"/>
              </a:spcBef>
              <a:buNone/>
              <a:defRPr sz="2400" b="1" kern="1200">
                <a:solidFill>
                  <a:schemeClr val="accent1"/>
                </a:solidFill>
                <a:latin typeface="Tahoma" pitchFamily="34" charset="0"/>
                <a:ea typeface="Tahoma" pitchFamily="34" charset="0"/>
                <a:cs typeface="Tahoma" pitchFamily="34" charset="0"/>
              </a:defRPr>
            </a:lvl1pPr>
          </a:lstStyle>
          <a:p>
            <a:endParaRPr lang="sv-SE" i="1" dirty="0">
              <a:latin typeface="+mn-lt"/>
            </a:endParaRPr>
          </a:p>
        </p:txBody>
      </p:sp>
      <p:pic>
        <p:nvPicPr>
          <p:cNvPr id="8" name="Picture 2" descr="SLL_Gustavsberg_vardcentral_rgb"/>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49" r:id="rId2"/>
    <p:sldLayoutId id="2147483662" r:id="rId3"/>
    <p:sldLayoutId id="2147483667" r:id="rId4"/>
    <p:sldLayoutId id="2147483661" r:id="rId5"/>
    <p:sldLayoutId id="2147483657" r:id="rId6"/>
    <p:sldLayoutId id="2147483660" r:id="rId7"/>
    <p:sldLayoutId id="2147483659" r:id="rId8"/>
    <p:sldLayoutId id="2147483654" r:id="rId9"/>
    <p:sldLayoutId id="2147483650" r:id="rId10"/>
    <p:sldLayoutId id="2147483652" r:id="rId11"/>
    <p:sldLayoutId id="2147483655" r:id="rId12"/>
    <p:sldLayoutId id="2147483656" r:id="rId13"/>
    <p:sldLayoutId id="2147483668" r:id="rId14"/>
    <p:sldLayoutId id="2147483669" r:id="rId15"/>
  </p:sldLayoutIdLst>
  <p:timing>
    <p:tnLst>
      <p:par>
        <p:cTn id="1" dur="indefinite" restart="never" nodeType="tmRoot"/>
      </p:par>
    </p:tnLst>
  </p:timing>
  <p:hf hdr="0" ftr="0" dt="0"/>
  <p:txStyles>
    <p:titleStyle>
      <a:lvl1pPr algn="l" defTabSz="914400" rtl="0" eaLnBrk="1" latinLnBrk="0" hangingPunct="1">
        <a:spcBef>
          <a:spcPct val="0"/>
        </a:spcBef>
        <a:buNone/>
        <a:defRPr sz="2400" b="1" i="0" kern="1200">
          <a:solidFill>
            <a:srgbClr val="1CA185"/>
          </a:solidFill>
          <a:latin typeface="+mj-lt"/>
          <a:ea typeface="Tahoma" pitchFamily="34" charset="0"/>
          <a:cs typeface="Georgia"/>
        </a:defRPr>
      </a:lvl1pPr>
    </p:titleStyle>
    <p:bodyStyle>
      <a:lvl1pPr marL="216000" marR="0" indent="-216000" algn="l" defTabSz="914400" rtl="0" eaLnBrk="1" fontAlgn="auto" latinLnBrk="0" hangingPunct="1">
        <a:lnSpc>
          <a:spcPct val="100000"/>
        </a:lnSpc>
        <a:spcBef>
          <a:spcPts val="960"/>
        </a:spcBef>
        <a:spcAft>
          <a:spcPts val="0"/>
        </a:spcAft>
        <a:buClr>
          <a:schemeClr val="accent1"/>
        </a:buClr>
        <a:buSzPct val="85000"/>
        <a:buFont typeface="Courier New"/>
        <a:buChar char="o"/>
        <a:tabLst/>
        <a:defRPr sz="1400" b="0" i="1" kern="1200">
          <a:solidFill>
            <a:schemeClr val="accent3"/>
          </a:solidFill>
          <a:latin typeface="Georgia" pitchFamily="18" charset="0"/>
          <a:ea typeface="+mn-ea"/>
          <a:cs typeface="+mn-cs"/>
        </a:defRPr>
      </a:lvl1pPr>
      <a:lvl2pPr marL="432000" indent="-21600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2pPr>
      <a:lvl3pPr marL="630238" indent="-18415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3pPr>
      <a:lvl4pPr marL="806450" indent="-176213" algn="l" defTabSz="914400" rtl="0" eaLnBrk="1" latinLnBrk="0" hangingPunct="1">
        <a:spcBef>
          <a:spcPct val="20000"/>
        </a:spcBef>
        <a:buClr>
          <a:schemeClr val="accent1"/>
        </a:buClr>
        <a:buSzPct val="85000"/>
        <a:buFont typeface="Courier New"/>
        <a:buChar char="o"/>
        <a:defRPr sz="1000" kern="1200">
          <a:solidFill>
            <a:schemeClr val="accent3"/>
          </a:solidFill>
          <a:latin typeface="Georgia" pitchFamily="18" charset="0"/>
          <a:ea typeface="+mn-ea"/>
          <a:cs typeface="+mn-cs"/>
        </a:defRPr>
      </a:lvl4pPr>
      <a:lvl5pPr marL="984250" indent="-177800" algn="l" defTabSz="914400" rtl="0" eaLnBrk="1" latinLnBrk="0" hangingPunct="1">
        <a:spcBef>
          <a:spcPct val="20000"/>
        </a:spcBef>
        <a:buClr>
          <a:schemeClr val="accent1"/>
        </a:buClr>
        <a:buSzPct val="85000"/>
        <a:buFont typeface="Courier New"/>
        <a:buChar char="o"/>
        <a:defRPr sz="800" kern="1200">
          <a:solidFill>
            <a:schemeClr val="accent3"/>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Rak 4"/>
          <p:cNvCxnSpPr/>
          <p:nvPr/>
        </p:nvCxnSpPr>
        <p:spPr>
          <a:xfrm>
            <a:off x="960563" y="1851670"/>
            <a:ext cx="6840761"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6" name="Underrubrik 2"/>
          <p:cNvSpPr txBox="1">
            <a:spLocks/>
          </p:cNvSpPr>
          <p:nvPr/>
        </p:nvSpPr>
        <p:spPr>
          <a:xfrm>
            <a:off x="960563" y="2491277"/>
            <a:ext cx="5328592" cy="158233"/>
          </a:xfrm>
          <a:prstGeom prst="rect">
            <a:avLst/>
          </a:prstGeom>
        </p:spPr>
        <p:txBody>
          <a:bodyPr tIns="0">
            <a:normAutofit fontScale="92500" lnSpcReduction="20000"/>
          </a:bodyPr>
          <a:lstStyle>
            <a:lvl1pPr marL="0" marR="0" indent="0" algn="l" defTabSz="914400" rtl="0" eaLnBrk="1" fontAlgn="auto" latinLnBrk="0" hangingPunct="1">
              <a:lnSpc>
                <a:spcPct val="100000"/>
              </a:lnSpc>
              <a:spcBef>
                <a:spcPts val="960"/>
              </a:spcBef>
              <a:spcAft>
                <a:spcPts val="0"/>
              </a:spcAft>
              <a:buClr>
                <a:schemeClr val="accent1"/>
              </a:buClr>
              <a:buSzPct val="85000"/>
              <a:buFontTx/>
              <a:buNone/>
              <a:tabLst/>
              <a:defRPr sz="1000" b="0" i="0" kern="1200">
                <a:solidFill>
                  <a:srgbClr val="4D4F53"/>
                </a:solidFill>
                <a:latin typeface="+mj-lt"/>
                <a:ea typeface="+mn-ea"/>
                <a:cs typeface="+mn-cs"/>
              </a:defRPr>
            </a:lvl1pPr>
            <a:lvl2pPr marL="4572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chemeClr val="accent1"/>
              </a:buClr>
              <a:buSzPct val="85000"/>
              <a:buFont typeface="Courier New"/>
              <a:buNone/>
              <a:defRPr sz="1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chemeClr val="accent1"/>
              </a:buClr>
              <a:buSzPct val="85000"/>
              <a:buFont typeface="Courier New"/>
              <a:buNone/>
              <a:defRPr sz="8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sv-SE" dirty="0"/>
          </a:p>
        </p:txBody>
      </p:sp>
      <p:sp>
        <p:nvSpPr>
          <p:cNvPr id="7" name="Rubrik 3"/>
          <p:cNvSpPr txBox="1">
            <a:spLocks/>
          </p:cNvSpPr>
          <p:nvPr/>
        </p:nvSpPr>
        <p:spPr>
          <a:xfrm>
            <a:off x="933618" y="870026"/>
            <a:ext cx="6950750" cy="481258"/>
          </a:xfrm>
          <a:prstGeom prst="rect">
            <a:avLst/>
          </a:prstGeom>
        </p:spPr>
        <p:txBody>
          <a:bodyPr/>
          <a:lstStyle>
            <a:lvl1pPr algn="l" defTabSz="914400" rtl="0" eaLnBrk="1" latinLnBrk="0" hangingPunct="1">
              <a:spcBef>
                <a:spcPct val="0"/>
              </a:spcBef>
              <a:buNone/>
              <a:defRPr sz="2400" b="1" i="0" kern="1200">
                <a:solidFill>
                  <a:schemeClr val="accent1"/>
                </a:solidFill>
                <a:latin typeface="+mj-lt"/>
                <a:ea typeface="Tahoma" pitchFamily="34" charset="0"/>
                <a:cs typeface="Georgia"/>
              </a:defRPr>
            </a:lvl1pPr>
          </a:lstStyle>
          <a:p>
            <a:r>
              <a:rPr lang="sv-SE" sz="4000" dirty="0" smtClean="0"/>
              <a:t>Besvär med oro</a:t>
            </a:r>
          </a:p>
          <a:p>
            <a:r>
              <a:rPr lang="sv-SE" sz="1800" dirty="0" smtClean="0"/>
              <a:t>Råd och tekniker för att hantera ångest, oro och rädsla</a:t>
            </a:r>
          </a:p>
          <a:p>
            <a:endParaRPr lang="sv-SE" i="1" dirty="0">
              <a:solidFill>
                <a:srgbClr val="1CA185"/>
              </a:solidFill>
            </a:endParaRPr>
          </a:p>
          <a:p>
            <a:r>
              <a:rPr lang="sv-SE" i="1" dirty="0" smtClean="0">
                <a:solidFill>
                  <a:srgbClr val="1CA185"/>
                </a:solidFill>
              </a:rPr>
              <a:t>Namn</a:t>
            </a:r>
          </a:p>
          <a:p>
            <a:r>
              <a:rPr lang="sv-SE" i="1" dirty="0" smtClean="0">
                <a:solidFill>
                  <a:srgbClr val="1CA185"/>
                </a:solidFill>
              </a:rPr>
              <a:t>Titel</a:t>
            </a:r>
          </a:p>
          <a:p>
            <a:r>
              <a:rPr lang="sv-SE" i="1" dirty="0" smtClean="0">
                <a:solidFill>
                  <a:srgbClr val="1CA185"/>
                </a:solidFill>
              </a:rPr>
              <a:t>Mottagning</a:t>
            </a:r>
            <a:endParaRPr lang="sv-SE" i="1" dirty="0" smtClean="0">
              <a:solidFill>
                <a:srgbClr val="1CA185"/>
              </a:solidFill>
            </a:endParaRPr>
          </a:p>
        </p:txBody>
      </p:sp>
    </p:spTree>
    <p:extLst>
      <p:ext uri="{BB962C8B-B14F-4D97-AF65-F5344CB8AC3E}">
        <p14:creationId xmlns:p14="http://schemas.microsoft.com/office/powerpoint/2010/main" val="243557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1600200" y="400050"/>
            <a:ext cx="5829300" cy="857250"/>
          </a:xfrm>
        </p:spPr>
        <p:txBody>
          <a:bodyPr>
            <a:normAutofit/>
          </a:bodyPr>
          <a:lstStyle/>
          <a:p>
            <a:pPr eaLnBrk="1" hangingPunct="1"/>
            <a:r>
              <a:rPr lang="sv-SE" altLang="sv-SE" dirty="0" smtClean="0">
                <a:latin typeface="Tahoma" panose="020B0604030504040204" pitchFamily="34" charset="0"/>
                <a:cs typeface="Tahoma" panose="020B0604030504040204" pitchFamily="34" charset="0"/>
              </a:rPr>
              <a:t>Sammanfattningsvis</a:t>
            </a:r>
            <a:endParaRPr lang="sv-SE" altLang="sv-SE" dirty="0">
              <a:latin typeface="Tahoma" panose="020B0604030504040204" pitchFamily="34" charset="0"/>
              <a:cs typeface="Tahoma" panose="020B0604030504040204" pitchFamily="34" charset="0"/>
            </a:endParaRPr>
          </a:p>
        </p:txBody>
      </p:sp>
      <p:sp>
        <p:nvSpPr>
          <p:cNvPr id="15363" name="Rectangle 3"/>
          <p:cNvSpPr>
            <a:spLocks noGrp="1" noChangeArrowheads="1"/>
          </p:cNvSpPr>
          <p:nvPr>
            <p:ph type="body" idx="4294967295"/>
          </p:nvPr>
        </p:nvSpPr>
        <p:spPr>
          <a:xfrm>
            <a:off x="1657350" y="1428750"/>
            <a:ext cx="5943600" cy="3086100"/>
          </a:xfrm>
        </p:spPr>
        <p:txBody>
          <a:bodyPr/>
          <a:lstStyle/>
          <a:p>
            <a:pPr eaLnBrk="1" hangingPunct="1"/>
            <a:r>
              <a:rPr lang="sv-SE" altLang="sv-SE" sz="2000" b="1" i="0" dirty="0" smtClean="0">
                <a:latin typeface="+mn-lt"/>
              </a:rPr>
              <a:t>Evolutionen</a:t>
            </a:r>
            <a:r>
              <a:rPr lang="sv-SE" altLang="sv-SE" sz="2000" i="0" dirty="0" smtClean="0">
                <a:latin typeface="+mn-lt"/>
              </a:rPr>
              <a:t> har hjälpt oss…</a:t>
            </a:r>
          </a:p>
          <a:p>
            <a:pPr eaLnBrk="1" hangingPunct="1"/>
            <a:r>
              <a:rPr lang="sv-SE" altLang="sv-SE" sz="2000" i="0" dirty="0" smtClean="0">
                <a:latin typeface="+mn-lt"/>
              </a:rPr>
              <a:t>…att bli </a:t>
            </a:r>
            <a:r>
              <a:rPr lang="sv-SE" altLang="sv-SE" sz="2000" b="1" i="0" dirty="0" smtClean="0">
                <a:latin typeface="+mn-lt"/>
              </a:rPr>
              <a:t>försiktiga</a:t>
            </a:r>
            <a:r>
              <a:rPr lang="sv-SE" altLang="sv-SE" sz="2000" i="0" dirty="0" smtClean="0">
                <a:latin typeface="+mn-lt"/>
              </a:rPr>
              <a:t> - de som saknade förmågan att känna rädsla är för länge sedan utdöda</a:t>
            </a:r>
          </a:p>
          <a:p>
            <a:pPr eaLnBrk="1" hangingPunct="1"/>
            <a:r>
              <a:rPr lang="sv-SE" altLang="sv-SE" sz="2000" i="0" dirty="0" smtClean="0">
                <a:latin typeface="+mn-lt"/>
              </a:rPr>
              <a:t>Man kan säga att vi har ett väldigt </a:t>
            </a:r>
            <a:r>
              <a:rPr lang="sv-SE" altLang="sv-SE" sz="2000" b="1" i="0" dirty="0" smtClean="0">
                <a:latin typeface="+mn-lt"/>
              </a:rPr>
              <a:t>känsligt alarmsystem</a:t>
            </a:r>
          </a:p>
          <a:p>
            <a:pPr eaLnBrk="1" hangingPunct="1"/>
            <a:endParaRPr lang="sv-SE" altLang="sv-SE" sz="2000" b="1" i="0" dirty="0" smtClean="0">
              <a:latin typeface="+mn-lt"/>
            </a:endParaRPr>
          </a:p>
          <a:p>
            <a:pPr eaLnBrk="1" hangingPunct="1">
              <a:buFontTx/>
              <a:buNone/>
            </a:pPr>
            <a:endParaRPr lang="sv-SE" altLang="sv-SE" sz="2000" i="0" dirty="0" smtClean="0">
              <a:latin typeface="+mn-lt"/>
            </a:endParaRPr>
          </a:p>
          <a:p>
            <a:pPr eaLnBrk="1" hangingPunct="1">
              <a:buFontTx/>
              <a:buNone/>
            </a:pPr>
            <a:endParaRPr lang="sv-SE" altLang="sv-SE" sz="2000" i="0" dirty="0" smtClean="0">
              <a:latin typeface="+mn-lt"/>
            </a:endParaRPr>
          </a:p>
        </p:txBody>
      </p:sp>
    </p:spTree>
    <p:extLst>
      <p:ext uri="{BB962C8B-B14F-4D97-AF65-F5344CB8AC3E}">
        <p14:creationId xmlns:p14="http://schemas.microsoft.com/office/powerpoint/2010/main" val="3242001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animEffect transition="in" filter="fade">
                                      <p:cBhvr>
                                        <p:cTn id="7"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12"/>
          </p:nvPr>
        </p:nvSpPr>
        <p:spPr/>
        <p:txBody>
          <a:bodyPr/>
          <a:lstStyle/>
          <a:p>
            <a:pPr>
              <a:defRPr/>
            </a:pPr>
            <a:fld id="{80F4A130-0EF2-4484-A673-8A2946F78FD7}" type="slidenum">
              <a:rPr lang="sv-SE" altLang="sv-SE" smtClean="0"/>
              <a:pPr>
                <a:defRPr/>
              </a:pPr>
              <a:t>11</a:t>
            </a:fld>
            <a:endParaRPr lang="sv-SE" altLang="sv-SE"/>
          </a:p>
        </p:txBody>
      </p:sp>
      <p:sp>
        <p:nvSpPr>
          <p:cNvPr id="3" name="Rektangel 2"/>
          <p:cNvSpPr/>
          <p:nvPr/>
        </p:nvSpPr>
        <p:spPr>
          <a:xfrm>
            <a:off x="2051720" y="1275606"/>
            <a:ext cx="4572000" cy="2215991"/>
          </a:xfrm>
          <a:prstGeom prst="rect">
            <a:avLst/>
          </a:prstGeom>
        </p:spPr>
        <p:txBody>
          <a:bodyPr>
            <a:spAutoFit/>
          </a:bodyPr>
          <a:lstStyle/>
          <a:p>
            <a:pPr algn="ctr">
              <a:lnSpc>
                <a:spcPct val="115000"/>
              </a:lnSpc>
              <a:spcAft>
                <a:spcPts val="0"/>
              </a:spcAft>
            </a:pPr>
            <a:r>
              <a:rPr lang="sv-SE" sz="2000" dirty="0" smtClean="0">
                <a:ea typeface="Calibri" panose="020F0502020204030204" pitchFamily="34" charset="0"/>
                <a:cs typeface="Times New Roman" panose="02020603050405020304" pitchFamily="18" charset="0"/>
              </a:rPr>
              <a:t>Tänk </a:t>
            </a:r>
            <a:r>
              <a:rPr lang="sv-SE" sz="2000" dirty="0">
                <a:ea typeface="Calibri" panose="020F0502020204030204" pitchFamily="34" charset="0"/>
                <a:cs typeface="Times New Roman" panose="02020603050405020304" pitchFamily="18" charset="0"/>
              </a:rPr>
              <a:t>om</a:t>
            </a:r>
          </a:p>
          <a:p>
            <a:pPr algn="ctr">
              <a:lnSpc>
                <a:spcPct val="115000"/>
              </a:lnSpc>
              <a:spcAft>
                <a:spcPts val="0"/>
              </a:spcAft>
            </a:pPr>
            <a:r>
              <a:rPr lang="sv-SE" sz="2000" dirty="0">
                <a:ea typeface="Calibri" panose="020F0502020204030204" pitchFamily="34" charset="0"/>
                <a:cs typeface="Times New Roman" panose="02020603050405020304" pitchFamily="18" charset="0"/>
              </a:rPr>
              <a:t>Framtidfokuserat</a:t>
            </a:r>
          </a:p>
          <a:p>
            <a:pPr algn="ctr">
              <a:lnSpc>
                <a:spcPct val="115000"/>
              </a:lnSpc>
              <a:spcAft>
                <a:spcPts val="0"/>
              </a:spcAft>
            </a:pPr>
            <a:r>
              <a:rPr lang="sv-SE" sz="2000" dirty="0">
                <a:ea typeface="Calibri" panose="020F0502020204030204" pitchFamily="34" charset="0"/>
                <a:cs typeface="Times New Roman" panose="02020603050405020304" pitchFamily="18" charset="0"/>
              </a:rPr>
              <a:t>Förutse/undvika fara</a:t>
            </a:r>
          </a:p>
          <a:p>
            <a:pPr algn="ctr">
              <a:lnSpc>
                <a:spcPct val="115000"/>
              </a:lnSpc>
              <a:spcAft>
                <a:spcPts val="0"/>
              </a:spcAft>
            </a:pPr>
            <a:r>
              <a:rPr lang="sv-SE" sz="2000" dirty="0" smtClean="0">
                <a:ea typeface="Calibri" panose="020F0502020204030204" pitchFamily="34" charset="0"/>
                <a:cs typeface="Times New Roman" panose="02020603050405020304" pitchFamily="18" charset="0"/>
              </a:rPr>
              <a:t>Kan leda till ångest/rädsla/spänd</a:t>
            </a:r>
            <a:endParaRPr lang="sv-SE" sz="2000" dirty="0">
              <a:ea typeface="Calibri" panose="020F0502020204030204" pitchFamily="34" charset="0"/>
              <a:cs typeface="Times New Roman" panose="02020603050405020304" pitchFamily="18" charset="0"/>
            </a:endParaRPr>
          </a:p>
          <a:p>
            <a:pPr algn="ctr">
              <a:lnSpc>
                <a:spcPct val="115000"/>
              </a:lnSpc>
              <a:spcAft>
                <a:spcPts val="0"/>
              </a:spcAft>
            </a:pPr>
            <a:r>
              <a:rPr lang="sv-SE" sz="2000" dirty="0">
                <a:ea typeface="Calibri" panose="020F0502020204030204" pitchFamily="34" charset="0"/>
                <a:cs typeface="Times New Roman" panose="02020603050405020304" pitchFamily="18" charset="0"/>
              </a:rPr>
              <a:t>”tänk om jag förlorar jobbet”</a:t>
            </a:r>
          </a:p>
          <a:p>
            <a:pPr algn="ctr">
              <a:lnSpc>
                <a:spcPct val="115000"/>
              </a:lnSpc>
              <a:spcAft>
                <a:spcPts val="0"/>
              </a:spcAft>
            </a:pPr>
            <a:r>
              <a:rPr lang="sv-SE" sz="2000" dirty="0">
                <a:ea typeface="Calibri" panose="020F0502020204030204" pitchFamily="34" charset="0"/>
                <a:cs typeface="Times New Roman" panose="02020603050405020304" pitchFamily="18" charset="0"/>
              </a:rPr>
              <a:t>”tänk om det händer mina barn något”</a:t>
            </a:r>
            <a:endParaRPr lang="sv-SE" sz="2000" dirty="0">
              <a:effectLst/>
              <a:ea typeface="Calibri" panose="020F0502020204030204" pitchFamily="34" charset="0"/>
              <a:cs typeface="Times New Roman" panose="02020603050405020304" pitchFamily="18" charset="0"/>
            </a:endParaRPr>
          </a:p>
        </p:txBody>
      </p:sp>
      <p:sp>
        <p:nvSpPr>
          <p:cNvPr id="4" name="textruta 3"/>
          <p:cNvSpPr txBox="1"/>
          <p:nvPr/>
        </p:nvSpPr>
        <p:spPr>
          <a:xfrm>
            <a:off x="899011" y="699542"/>
            <a:ext cx="3672408" cy="461665"/>
          </a:xfrm>
          <a:prstGeom prst="rect">
            <a:avLst/>
          </a:prstGeom>
          <a:noFill/>
        </p:spPr>
        <p:txBody>
          <a:bodyPr wrap="square" rtlCol="0">
            <a:spAutoFit/>
          </a:bodyPr>
          <a:lstStyle/>
          <a:p>
            <a:r>
              <a:rPr lang="sv-SE" sz="2400" b="1" dirty="0">
                <a:solidFill>
                  <a:srgbClr val="1CA185"/>
                </a:solidFill>
                <a:latin typeface="+mj-lt"/>
              </a:rPr>
              <a:t>Om oro</a:t>
            </a:r>
            <a:endParaRPr lang="sv-SE" sz="2400" b="1" dirty="0" smtClean="0">
              <a:solidFill>
                <a:srgbClr val="1CA185"/>
              </a:solidFill>
              <a:latin typeface="+mj-lt"/>
            </a:endParaRPr>
          </a:p>
        </p:txBody>
      </p:sp>
    </p:spTree>
    <p:extLst>
      <p:ext uri="{BB962C8B-B14F-4D97-AF65-F5344CB8AC3E}">
        <p14:creationId xmlns:p14="http://schemas.microsoft.com/office/powerpoint/2010/main" val="516067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a:bodyPr>
          <a:lstStyle/>
          <a:p>
            <a:r>
              <a:rPr lang="sv-SE" dirty="0" smtClean="0"/>
              <a:t> Orostankar är helt normala</a:t>
            </a:r>
            <a:endParaRPr lang="sv-SE" dirty="0"/>
          </a:p>
        </p:txBody>
      </p:sp>
      <p:sp>
        <p:nvSpPr>
          <p:cNvPr id="9" name="Underrubrik 8"/>
          <p:cNvSpPr>
            <a:spLocks noGrp="1"/>
          </p:cNvSpPr>
          <p:nvPr>
            <p:ph type="subTitle" idx="1"/>
          </p:nvPr>
        </p:nvSpPr>
        <p:spPr>
          <a:xfrm>
            <a:off x="827584" y="1203598"/>
            <a:ext cx="6753612" cy="3071752"/>
          </a:xfrm>
        </p:spPr>
        <p:txBody>
          <a:bodyPr>
            <a:normAutofit/>
          </a:bodyPr>
          <a:lstStyle/>
          <a:p>
            <a:pPr marL="0" indent="0">
              <a:buNone/>
            </a:pPr>
            <a:endParaRPr lang="sv-SE" sz="1800" dirty="0"/>
          </a:p>
          <a:p>
            <a:pPr lvl="0"/>
            <a:r>
              <a:rPr lang="sv-SE" sz="1800" b="1" dirty="0" smtClean="0"/>
              <a:t>Vår hjärna fungerar som ”alarmsystem”</a:t>
            </a:r>
            <a:endParaRPr lang="sv-SE" sz="1800" b="1" i="1" dirty="0" smtClean="0"/>
          </a:p>
          <a:p>
            <a:pPr lvl="0"/>
            <a:r>
              <a:rPr lang="sv-SE" sz="1800" b="1" dirty="0" smtClean="0"/>
              <a:t>Våra </a:t>
            </a:r>
            <a:r>
              <a:rPr lang="sv-SE" sz="1800" b="1" dirty="0"/>
              <a:t>hjärnor är väldigt upptagna</a:t>
            </a:r>
            <a:r>
              <a:rPr lang="sv-SE" sz="1800" b="1" i="1" dirty="0"/>
              <a:t>. </a:t>
            </a:r>
            <a:r>
              <a:rPr lang="sv-SE" sz="1800" dirty="0"/>
              <a:t>Forskning visar att vi har cirka 4000 tankar per dag. Det är rimligt att tänka att en del av de här tankarna kommer vara negativa. Vi kan helt enkelt inte kontrollera alla tankar som dyker upp i vår upptagna hjärna.</a:t>
            </a:r>
          </a:p>
          <a:p>
            <a:pPr lvl="0"/>
            <a:r>
              <a:rPr lang="sv-SE" sz="1800" b="1" dirty="0"/>
              <a:t>Många av oss har riktiga problem i livet</a:t>
            </a:r>
            <a:r>
              <a:rPr lang="sv-SE" sz="1800" b="1" i="1" dirty="0"/>
              <a:t>.</a:t>
            </a:r>
            <a:r>
              <a:rPr lang="sv-SE" sz="1800" i="1" dirty="0"/>
              <a:t> </a:t>
            </a:r>
            <a:r>
              <a:rPr lang="sv-SE" sz="1800" dirty="0"/>
              <a:t>Det är rimligt att dessa problem dyker upp i vårt medvetande.</a:t>
            </a:r>
          </a:p>
          <a:p>
            <a:endParaRPr lang="sv-SE" sz="2000" dirty="0"/>
          </a:p>
        </p:txBody>
      </p:sp>
    </p:spTree>
    <p:extLst>
      <p:ext uri="{BB962C8B-B14F-4D97-AF65-F5344CB8AC3E}">
        <p14:creationId xmlns:p14="http://schemas.microsoft.com/office/powerpoint/2010/main" val="59317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a:xfrm>
            <a:off x="534812" y="818940"/>
            <a:ext cx="6485460" cy="481258"/>
          </a:xfrm>
        </p:spPr>
        <p:txBody>
          <a:bodyPr>
            <a:normAutofit/>
          </a:bodyPr>
          <a:lstStyle/>
          <a:p>
            <a:r>
              <a:rPr lang="sv-SE" dirty="0" smtClean="0"/>
              <a:t>Två vanliga sätt att hantera orostankar</a:t>
            </a:r>
            <a:endParaRPr lang="sv-SE" dirty="0"/>
          </a:p>
        </p:txBody>
      </p:sp>
      <p:sp>
        <p:nvSpPr>
          <p:cNvPr id="9" name="Underrubrik 8"/>
          <p:cNvSpPr>
            <a:spLocks noGrp="1"/>
          </p:cNvSpPr>
          <p:nvPr>
            <p:ph type="subTitle" idx="1"/>
          </p:nvPr>
        </p:nvSpPr>
        <p:spPr>
          <a:xfrm>
            <a:off x="827584" y="1203598"/>
            <a:ext cx="6753612" cy="3071752"/>
          </a:xfrm>
        </p:spPr>
        <p:txBody>
          <a:bodyPr>
            <a:normAutofit/>
          </a:bodyPr>
          <a:lstStyle/>
          <a:p>
            <a:pPr marL="0" indent="0">
              <a:buNone/>
            </a:pPr>
            <a:endParaRPr lang="sv-SE" dirty="0"/>
          </a:p>
          <a:p>
            <a:r>
              <a:rPr lang="sv-SE" sz="2000" dirty="0"/>
              <a:t>Antingen försöker vi dra tankarna närmre oss och lyssna noga på dem, vilket </a:t>
            </a:r>
            <a:r>
              <a:rPr lang="sv-SE" sz="2000" dirty="0" smtClean="0"/>
              <a:t>tenderar att göra att vi fastnar i en spiral </a:t>
            </a:r>
            <a:r>
              <a:rPr lang="sv-SE" sz="2000" dirty="0"/>
              <a:t>av negativa tankar </a:t>
            </a:r>
            <a:r>
              <a:rPr lang="sv-SE" sz="2000" dirty="0" smtClean="0"/>
              <a:t>som </a:t>
            </a:r>
            <a:r>
              <a:rPr lang="sv-SE" sz="2000" dirty="0"/>
              <a:t>inte leder till något konstruktivt. </a:t>
            </a:r>
            <a:endParaRPr lang="sv-SE" sz="2000" dirty="0" smtClean="0"/>
          </a:p>
          <a:p>
            <a:r>
              <a:rPr lang="sv-SE" sz="2000" dirty="0" smtClean="0"/>
              <a:t>Eller </a:t>
            </a:r>
            <a:r>
              <a:rPr lang="sv-SE" sz="2000" dirty="0"/>
              <a:t>så försöker vi trycka bort tankarna och försöker på så sätt bli av med dem, vilket oavsiktligt också leder till mer oro.</a:t>
            </a:r>
          </a:p>
          <a:p>
            <a:endParaRPr lang="sv-SE" sz="2000" dirty="0"/>
          </a:p>
        </p:txBody>
      </p:sp>
    </p:spTree>
    <p:extLst>
      <p:ext uri="{BB962C8B-B14F-4D97-AF65-F5344CB8AC3E}">
        <p14:creationId xmlns:p14="http://schemas.microsoft.com/office/powerpoint/2010/main" val="690778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7637588" cy="481258"/>
          </a:xfrm>
        </p:spPr>
        <p:txBody>
          <a:bodyPr>
            <a:normAutofit/>
          </a:bodyPr>
          <a:lstStyle/>
          <a:p>
            <a:r>
              <a:rPr lang="sv-SE" dirty="0" smtClean="0"/>
              <a:t>När ångest och oro blir ett problem i livet</a:t>
            </a:r>
            <a:endParaRPr lang="sv-SE" dirty="0"/>
          </a:p>
        </p:txBody>
      </p:sp>
      <p:sp>
        <p:nvSpPr>
          <p:cNvPr id="3" name="Underrubrik 2"/>
          <p:cNvSpPr>
            <a:spLocks noGrp="1"/>
          </p:cNvSpPr>
          <p:nvPr>
            <p:ph type="subTitle" idx="1"/>
          </p:nvPr>
        </p:nvSpPr>
        <p:spPr>
          <a:xfrm>
            <a:off x="842724" y="1794124"/>
            <a:ext cx="6105540" cy="2289799"/>
          </a:xfrm>
        </p:spPr>
        <p:txBody>
          <a:bodyPr/>
          <a:lstStyle/>
          <a:p>
            <a:r>
              <a:rPr lang="sv-SE" sz="1800" dirty="0" smtClean="0"/>
              <a:t>Orsakar lidande eller stör ens fungerande</a:t>
            </a:r>
          </a:p>
          <a:p>
            <a:r>
              <a:rPr lang="sv-SE" sz="1800" dirty="0" smtClean="0"/>
              <a:t>Olika typer av besvär med ångest kallas ångestsyndrom</a:t>
            </a:r>
          </a:p>
          <a:p>
            <a:r>
              <a:rPr lang="sv-SE" sz="1800" dirty="0" smtClean="0"/>
              <a:t>Exempel på olika typer av ångestsyndrom: paniksyndrom, social fobi, specifik fobi, generaliserat ångestsyndrom (GAD). </a:t>
            </a:r>
          </a:p>
          <a:p>
            <a:endParaRPr lang="sv-SE" dirty="0"/>
          </a:p>
        </p:txBody>
      </p:sp>
    </p:spTree>
    <p:extLst>
      <p:ext uri="{BB962C8B-B14F-4D97-AF65-F5344CB8AC3E}">
        <p14:creationId xmlns:p14="http://schemas.microsoft.com/office/powerpoint/2010/main" val="3355590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4294967295"/>
          </p:nvPr>
        </p:nvSpPr>
        <p:spPr>
          <a:xfrm>
            <a:off x="1657350" y="1428750"/>
            <a:ext cx="5943600" cy="3086100"/>
          </a:xfrm>
        </p:spPr>
        <p:txBody>
          <a:bodyPr/>
          <a:lstStyle/>
          <a:p>
            <a:pPr eaLnBrk="1" hangingPunct="1"/>
            <a:r>
              <a:rPr lang="sv-SE" altLang="sv-SE" sz="2000" i="0" dirty="0" smtClean="0">
                <a:latin typeface="+mn-lt"/>
              </a:rPr>
              <a:t>12-17% har under ett år lidit av ångestsyndrom</a:t>
            </a:r>
          </a:p>
          <a:p>
            <a:pPr eaLnBrk="1" hangingPunct="1"/>
            <a:r>
              <a:rPr lang="sv-SE" altLang="sv-SE" sz="2000" i="0" dirty="0" smtClean="0">
                <a:latin typeface="+mn-lt"/>
              </a:rPr>
              <a:t>Var fjärde individ kommer någon gång drabbas av ångestsyndrom</a:t>
            </a:r>
          </a:p>
          <a:p>
            <a:pPr eaLnBrk="1" hangingPunct="1"/>
            <a:r>
              <a:rPr lang="sv-SE" altLang="sv-SE" sz="2000" i="0" dirty="0" smtClean="0">
                <a:latin typeface="+mn-lt"/>
              </a:rPr>
              <a:t>13-20% män, 30-35% kvinnor</a:t>
            </a:r>
          </a:p>
          <a:p>
            <a:pPr eaLnBrk="1" hangingPunct="1">
              <a:buFontTx/>
              <a:buNone/>
            </a:pPr>
            <a:endParaRPr lang="sv-SE" altLang="sv-SE" dirty="0" smtClean="0">
              <a:latin typeface="Verdana" panose="020B0604030504040204" pitchFamily="34" charset="0"/>
            </a:endParaRPr>
          </a:p>
          <a:p>
            <a:pPr eaLnBrk="1" hangingPunct="1">
              <a:buFontTx/>
              <a:buNone/>
            </a:pPr>
            <a:endParaRPr lang="sv-SE" altLang="sv-SE" dirty="0" smtClean="0">
              <a:latin typeface="Verdana" panose="020B0604030504040204" pitchFamily="34" charset="0"/>
            </a:endParaRPr>
          </a:p>
        </p:txBody>
      </p:sp>
      <p:sp>
        <p:nvSpPr>
          <p:cNvPr id="18435" name="Rectangle 2"/>
          <p:cNvSpPr txBox="1">
            <a:spLocks noChangeArrowheads="1"/>
          </p:cNvSpPr>
          <p:nvPr/>
        </p:nvSpPr>
        <p:spPr bwMode="auto">
          <a:xfrm>
            <a:off x="2123728" y="571500"/>
            <a:ext cx="58293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v-SE" altLang="sv-SE" sz="2400" b="1" dirty="0" smtClean="0">
                <a:solidFill>
                  <a:srgbClr val="1CA185"/>
                </a:solidFill>
                <a:latin typeface="+mj-lt"/>
              </a:rPr>
              <a:t>Hur vanligt är det med ångestproblematik?</a:t>
            </a:r>
            <a:endParaRPr lang="sv-SE" altLang="sv-SE" sz="2400" b="1" dirty="0">
              <a:solidFill>
                <a:srgbClr val="1CA185"/>
              </a:solidFill>
              <a:latin typeface="+mj-lt"/>
            </a:endParaRPr>
          </a:p>
        </p:txBody>
      </p:sp>
    </p:spTree>
    <p:extLst>
      <p:ext uri="{BB962C8B-B14F-4D97-AF65-F5344CB8AC3E}">
        <p14:creationId xmlns:p14="http://schemas.microsoft.com/office/powerpoint/2010/main" val="403923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755576" y="483518"/>
            <a:ext cx="8127438" cy="4176463"/>
          </a:xfrm>
        </p:spPr>
        <p:txBody>
          <a:bodyPr/>
          <a:lstStyle/>
          <a:p>
            <a:r>
              <a:rPr lang="sv-SE" dirty="0"/>
              <a:t>Vad orsakar </a:t>
            </a:r>
            <a:r>
              <a:rPr lang="sv-SE" dirty="0" smtClean="0"/>
              <a:t>problem med rädsla</a:t>
            </a:r>
            <a:r>
              <a:rPr lang="sv-SE" dirty="0"/>
              <a:t>, ångest och </a:t>
            </a:r>
            <a:r>
              <a:rPr lang="sv-SE" dirty="0" smtClean="0"/>
              <a:t>oro? </a:t>
            </a:r>
            <a:br>
              <a:rPr lang="sv-SE" dirty="0" smtClean="0"/>
            </a:br>
            <a:r>
              <a:rPr lang="sv-SE" sz="3200" dirty="0"/>
              <a:t>O</a:t>
            </a:r>
            <a:r>
              <a:rPr lang="sv-SE" sz="3200" dirty="0" smtClean="0"/>
              <a:t>ch </a:t>
            </a:r>
            <a:r>
              <a:rPr lang="sv-SE" sz="3200" dirty="0"/>
              <a:t>vad gör att det </a:t>
            </a:r>
            <a:r>
              <a:rPr lang="sv-SE" sz="3200" dirty="0" smtClean="0"/>
              <a:t>fortsätter?</a:t>
            </a:r>
            <a:r>
              <a:rPr lang="sv-SE" sz="3200" dirty="0"/>
              <a:t/>
            </a:r>
            <a:br>
              <a:rPr lang="sv-SE" sz="3200" dirty="0"/>
            </a:br>
            <a:endParaRPr lang="sv-SE" sz="3200" dirty="0"/>
          </a:p>
        </p:txBody>
      </p:sp>
    </p:spTree>
    <p:extLst>
      <p:ext uri="{BB962C8B-B14F-4D97-AF65-F5344CB8AC3E}">
        <p14:creationId xmlns:p14="http://schemas.microsoft.com/office/powerpoint/2010/main" val="15220856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a:bodyPr>
          <a:lstStyle/>
          <a:p>
            <a:r>
              <a:rPr lang="sv-SE" dirty="0" smtClean="0"/>
              <a:t>Vad orsakar?</a:t>
            </a:r>
            <a:endParaRPr lang="sv-SE" dirty="0"/>
          </a:p>
        </p:txBody>
      </p:sp>
      <p:sp>
        <p:nvSpPr>
          <p:cNvPr id="9" name="Underrubrik 8"/>
          <p:cNvSpPr>
            <a:spLocks noGrp="1"/>
          </p:cNvSpPr>
          <p:nvPr>
            <p:ph type="subTitle" idx="1"/>
          </p:nvPr>
        </p:nvSpPr>
        <p:spPr>
          <a:xfrm>
            <a:off x="842724" y="1635646"/>
            <a:ext cx="6753612" cy="2448277"/>
          </a:xfrm>
        </p:spPr>
        <p:txBody>
          <a:bodyPr>
            <a:normAutofit/>
          </a:bodyPr>
          <a:lstStyle/>
          <a:p>
            <a:endParaRPr lang="sv-SE" sz="2000" dirty="0" smtClean="0"/>
          </a:p>
          <a:p>
            <a:r>
              <a:rPr lang="sv-SE" sz="2000" dirty="0" smtClean="0"/>
              <a:t>Arv: genetisk sårbarhet</a:t>
            </a:r>
          </a:p>
          <a:p>
            <a:r>
              <a:rPr lang="sv-SE" sz="2000" dirty="0" smtClean="0"/>
              <a:t>Miljö: inlärning via egna och andras erfarenheter</a:t>
            </a:r>
          </a:p>
          <a:p>
            <a:pPr marL="0" indent="0">
              <a:buNone/>
            </a:pPr>
            <a:endParaRPr lang="sv-SE" sz="2000" dirty="0" smtClean="0"/>
          </a:p>
          <a:p>
            <a:endParaRPr lang="sv-SE" sz="2000" dirty="0"/>
          </a:p>
        </p:txBody>
      </p:sp>
    </p:spTree>
    <p:extLst>
      <p:ext uri="{BB962C8B-B14F-4D97-AF65-F5344CB8AC3E}">
        <p14:creationId xmlns:p14="http://schemas.microsoft.com/office/powerpoint/2010/main" val="960888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Rädsloinlärning</a:t>
            </a:r>
            <a:endParaRPr lang="sv-SE" dirty="0"/>
          </a:p>
        </p:txBody>
      </p:sp>
      <p:sp>
        <p:nvSpPr>
          <p:cNvPr id="3" name="Underrubrik 2"/>
          <p:cNvSpPr>
            <a:spLocks noGrp="1"/>
          </p:cNvSpPr>
          <p:nvPr>
            <p:ph type="subTitle" idx="1"/>
          </p:nvPr>
        </p:nvSpPr>
        <p:spPr>
          <a:xfrm>
            <a:off x="842724" y="1794124"/>
            <a:ext cx="4161324" cy="2289799"/>
          </a:xfrm>
        </p:spPr>
        <p:txBody>
          <a:bodyPr>
            <a:normAutofit fontScale="92500" lnSpcReduction="20000"/>
          </a:bodyPr>
          <a:lstStyle/>
          <a:p>
            <a:pPr>
              <a:defRPr/>
            </a:pPr>
            <a:r>
              <a:rPr lang="sv-SE" sz="2000" dirty="0"/>
              <a:t>Tänk dig att du blir biten av en </a:t>
            </a:r>
            <a:r>
              <a:rPr lang="sv-SE" sz="2000" dirty="0" smtClean="0"/>
              <a:t>hund</a:t>
            </a:r>
            <a:endParaRPr lang="sv-SE" sz="2000" dirty="0"/>
          </a:p>
          <a:p>
            <a:pPr>
              <a:defRPr/>
            </a:pPr>
            <a:r>
              <a:rPr lang="sv-SE" sz="2000" dirty="0"/>
              <a:t>Skarpt </a:t>
            </a:r>
            <a:r>
              <a:rPr lang="sv-SE" sz="2000" dirty="0" smtClean="0"/>
              <a:t>larm!</a:t>
            </a:r>
          </a:p>
          <a:p>
            <a:pPr>
              <a:buFontTx/>
              <a:buChar char="-"/>
              <a:defRPr/>
            </a:pPr>
            <a:r>
              <a:rPr lang="sv-SE" sz="2000" dirty="0" smtClean="0">
                <a:latin typeface="+mn-lt"/>
              </a:rPr>
              <a:t>Automatisk reaktion </a:t>
            </a:r>
          </a:p>
          <a:p>
            <a:pPr>
              <a:buFontTx/>
              <a:buChar char="-"/>
              <a:defRPr/>
            </a:pPr>
            <a:r>
              <a:rPr lang="sv-SE" sz="2000" dirty="0" smtClean="0"/>
              <a:t>Adekvat och hjälpsam</a:t>
            </a:r>
            <a:r>
              <a:rPr lang="sv-SE" sz="2000" dirty="0" smtClean="0">
                <a:solidFill>
                  <a:schemeClr val="bg1"/>
                </a:solidFill>
                <a:latin typeface="+mn-lt"/>
              </a:rPr>
              <a:t>viljemässig </a:t>
            </a:r>
            <a:r>
              <a:rPr lang="sv-SE" sz="2000" dirty="0">
                <a:solidFill>
                  <a:schemeClr val="bg1"/>
                </a:solidFill>
                <a:latin typeface="+mn-lt"/>
              </a:rPr>
              <a:t>reaktion</a:t>
            </a:r>
          </a:p>
          <a:p>
            <a:pPr lvl="1">
              <a:defRPr/>
            </a:pPr>
            <a:r>
              <a:rPr lang="sv-SE" sz="2000" dirty="0" smtClean="0">
                <a:solidFill>
                  <a:schemeClr val="bg1"/>
                </a:solidFill>
                <a:latin typeface="+mn-lt"/>
              </a:rPr>
              <a:t>och </a:t>
            </a:r>
            <a:r>
              <a:rPr lang="sv-SE" sz="2000" dirty="0">
                <a:solidFill>
                  <a:schemeClr val="bg1"/>
                </a:solidFill>
                <a:latin typeface="+mn-lt"/>
              </a:rPr>
              <a:t>funktionellt</a:t>
            </a:r>
          </a:p>
          <a:p>
            <a:endParaRPr lang="sv-SE" dirty="0"/>
          </a:p>
        </p:txBody>
      </p:sp>
    </p:spTree>
    <p:extLst>
      <p:ext uri="{BB962C8B-B14F-4D97-AF65-F5344CB8AC3E}">
        <p14:creationId xmlns:p14="http://schemas.microsoft.com/office/powerpoint/2010/main" val="2790397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Underrubrik 2"/>
          <p:cNvSpPr>
            <a:spLocks noGrp="1"/>
          </p:cNvSpPr>
          <p:nvPr>
            <p:ph type="subTitle" idx="1"/>
          </p:nvPr>
        </p:nvSpPr>
        <p:spPr>
          <a:xfrm>
            <a:off x="842724" y="1794124"/>
            <a:ext cx="5817508" cy="2289799"/>
          </a:xfrm>
        </p:spPr>
        <p:txBody>
          <a:bodyPr>
            <a:normAutofit/>
          </a:bodyPr>
          <a:lstStyle/>
          <a:p>
            <a:r>
              <a:rPr lang="sv-SE" altLang="sv-SE" sz="2000" dirty="0"/>
              <a:t>Du möter en annan (snäll) </a:t>
            </a:r>
            <a:r>
              <a:rPr lang="sv-SE" altLang="sv-SE" sz="2000" dirty="0" smtClean="0"/>
              <a:t>hund</a:t>
            </a:r>
          </a:p>
          <a:p>
            <a:r>
              <a:rPr lang="sv-SE" altLang="sv-SE" sz="2000" dirty="0" smtClean="0"/>
              <a:t>Falskt larm!</a:t>
            </a:r>
            <a:r>
              <a:rPr lang="sv-SE" altLang="sv-SE" sz="2000" dirty="0">
                <a:latin typeface="+mn-lt"/>
              </a:rPr>
              <a:t> </a:t>
            </a:r>
            <a:endParaRPr lang="sv-SE" altLang="sv-SE" sz="2000" dirty="0" smtClean="0">
              <a:latin typeface="+mn-lt"/>
            </a:endParaRPr>
          </a:p>
          <a:p>
            <a:pPr lvl="1"/>
            <a:r>
              <a:rPr lang="sv-SE" altLang="sv-SE" sz="2000" dirty="0" smtClean="0">
                <a:latin typeface="+mn-lt"/>
              </a:rPr>
              <a:t>Icke </a:t>
            </a:r>
            <a:r>
              <a:rPr lang="sv-SE" altLang="sv-SE" sz="2000" dirty="0">
                <a:latin typeface="+mn-lt"/>
              </a:rPr>
              <a:t>viljemässig reaktion (t ex ångest)</a:t>
            </a:r>
          </a:p>
          <a:p>
            <a:pPr lvl="1"/>
            <a:r>
              <a:rPr lang="sv-SE" altLang="sv-SE" sz="2000" dirty="0">
                <a:latin typeface="+mn-lt"/>
              </a:rPr>
              <a:t>Känsliga larm ger ibland falsklarm… </a:t>
            </a:r>
            <a:endParaRPr lang="sv-SE" altLang="sv-SE" sz="2000" dirty="0" smtClean="0"/>
          </a:p>
          <a:p>
            <a:r>
              <a:rPr lang="sv-SE" altLang="sv-SE" sz="2000" dirty="0" smtClean="0"/>
              <a:t>Rädslan sprider sig till sådant som påminner om händelsen</a:t>
            </a:r>
            <a:endParaRPr lang="sv-SE" altLang="sv-SE" sz="2000" dirty="0"/>
          </a:p>
          <a:p>
            <a:pPr lvl="1" algn="l"/>
            <a:endParaRPr lang="sv-SE" altLang="sv-SE" sz="2000" dirty="0"/>
          </a:p>
          <a:p>
            <a:pPr lvl="1" algn="l"/>
            <a:endParaRPr lang="sv-SE" altLang="sv-SE" sz="2000" dirty="0" smtClean="0">
              <a:latin typeface="+mn-lt"/>
            </a:endParaRPr>
          </a:p>
          <a:p>
            <a:pPr lvl="1"/>
            <a:endParaRPr lang="sv-SE" altLang="sv-SE" sz="2000" dirty="0" smtClean="0">
              <a:latin typeface="+mn-lt"/>
            </a:endParaRPr>
          </a:p>
          <a:p>
            <a:pPr lvl="1"/>
            <a:endParaRPr lang="sv-SE" altLang="sv-SE" sz="2000" dirty="0">
              <a:latin typeface="+mn-lt"/>
            </a:endParaRPr>
          </a:p>
          <a:p>
            <a:endParaRPr lang="sv-SE" dirty="0"/>
          </a:p>
        </p:txBody>
      </p:sp>
    </p:spTree>
    <p:extLst>
      <p:ext uri="{BB962C8B-B14F-4D97-AF65-F5344CB8AC3E}">
        <p14:creationId xmlns:p14="http://schemas.microsoft.com/office/powerpoint/2010/main" val="393313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Innehåll</a:t>
            </a:r>
            <a:endParaRPr lang="sv-SE" dirty="0"/>
          </a:p>
        </p:txBody>
      </p:sp>
      <p:sp>
        <p:nvSpPr>
          <p:cNvPr id="5" name="Underrubrik 4"/>
          <p:cNvSpPr>
            <a:spLocks noGrp="1"/>
          </p:cNvSpPr>
          <p:nvPr>
            <p:ph type="subTitle" idx="1"/>
          </p:nvPr>
        </p:nvSpPr>
        <p:spPr>
          <a:xfrm>
            <a:off x="842724" y="1491630"/>
            <a:ext cx="6681604" cy="2592293"/>
          </a:xfrm>
        </p:spPr>
        <p:txBody>
          <a:bodyPr>
            <a:noAutofit/>
          </a:bodyPr>
          <a:lstStyle/>
          <a:p>
            <a:r>
              <a:rPr lang="sv-SE" sz="2000" dirty="0" smtClean="0"/>
              <a:t>Vad är rädsla, ångest </a:t>
            </a:r>
            <a:r>
              <a:rPr lang="sv-SE" sz="2000" dirty="0"/>
              <a:t>och oro?</a:t>
            </a:r>
            <a:endParaRPr lang="sv-SE" sz="2000" dirty="0" smtClean="0"/>
          </a:p>
          <a:p>
            <a:r>
              <a:rPr lang="sv-SE" sz="2000" dirty="0" smtClean="0"/>
              <a:t>Vad orsakar det?</a:t>
            </a:r>
          </a:p>
          <a:p>
            <a:r>
              <a:rPr lang="sv-SE" sz="2000" dirty="0" smtClean="0"/>
              <a:t>Hur kan man hantera det?</a:t>
            </a:r>
          </a:p>
          <a:p>
            <a:r>
              <a:rPr lang="sv-SE" sz="2000" smtClean="0"/>
              <a:t>Behandling </a:t>
            </a:r>
            <a:r>
              <a:rPr lang="sv-SE" sz="2000" dirty="0" smtClean="0"/>
              <a:t>på vårdcentralen</a:t>
            </a:r>
          </a:p>
          <a:p>
            <a:r>
              <a:rPr lang="sv-SE" sz="2000" dirty="0" smtClean="0"/>
              <a:t>Frågor</a:t>
            </a:r>
          </a:p>
        </p:txBody>
      </p:sp>
    </p:spTree>
    <p:extLst>
      <p:ext uri="{BB962C8B-B14F-4D97-AF65-F5344CB8AC3E}">
        <p14:creationId xmlns:p14="http://schemas.microsoft.com/office/powerpoint/2010/main" val="180141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55576" y="400442"/>
            <a:ext cx="5400000" cy="1032704"/>
          </a:xfrm>
        </p:spPr>
        <p:txBody>
          <a:bodyPr>
            <a:normAutofit/>
          </a:bodyPr>
          <a:lstStyle/>
          <a:p>
            <a:r>
              <a:rPr lang="sv-SE" sz="2800" dirty="0"/>
              <a:t>Vad gör att ångesten håller i sig?</a:t>
            </a:r>
            <a:endParaRPr lang="sv-SE" altLang="sv-SE" sz="2700" dirty="0">
              <a:solidFill>
                <a:srgbClr val="FF0000"/>
              </a:solidFill>
              <a:latin typeface="Verdana" panose="020B0604030504040204" pitchFamily="34" charset="0"/>
            </a:endParaRPr>
          </a:p>
        </p:txBody>
      </p:sp>
      <p:sp>
        <p:nvSpPr>
          <p:cNvPr id="43011" name="Rectangle 3"/>
          <p:cNvSpPr>
            <a:spLocks noGrp="1" noChangeArrowheads="1"/>
          </p:cNvSpPr>
          <p:nvPr>
            <p:ph type="body" idx="1"/>
          </p:nvPr>
        </p:nvSpPr>
        <p:spPr>
          <a:xfrm>
            <a:off x="467544" y="1314450"/>
            <a:ext cx="7920880" cy="3257550"/>
          </a:xfrm>
        </p:spPr>
        <p:txBody>
          <a:bodyPr/>
          <a:lstStyle/>
          <a:p>
            <a:pPr eaLnBrk="1" hangingPunct="1">
              <a:lnSpc>
                <a:spcPct val="80000"/>
              </a:lnSpc>
              <a:buFontTx/>
              <a:buNone/>
            </a:pPr>
            <a:r>
              <a:rPr lang="sv-SE" altLang="sv-SE" sz="2100" dirty="0">
                <a:solidFill>
                  <a:srgbClr val="FF0000"/>
                </a:solidFill>
              </a:rPr>
              <a:t>  </a:t>
            </a:r>
          </a:p>
          <a:p>
            <a:pPr eaLnBrk="1" hangingPunct="1">
              <a:lnSpc>
                <a:spcPct val="80000"/>
              </a:lnSpc>
              <a:buFontTx/>
              <a:buNone/>
            </a:pPr>
            <a:r>
              <a:rPr lang="sv-SE" altLang="sv-SE" sz="1350" dirty="0"/>
              <a:t>	</a:t>
            </a:r>
            <a:endParaRPr lang="sv-SE" altLang="sv-SE" sz="1500" dirty="0">
              <a:latin typeface="Verdana" panose="020B0604030504040204" pitchFamily="34" charset="0"/>
            </a:endParaRPr>
          </a:p>
          <a:p>
            <a:pPr eaLnBrk="1" hangingPunct="1">
              <a:buFontTx/>
              <a:buNone/>
            </a:pPr>
            <a:endParaRPr lang="sv-SE" altLang="sv-SE" sz="675" dirty="0">
              <a:latin typeface="Verdana" panose="020B0604030504040204" pitchFamily="34" charset="0"/>
            </a:endParaRPr>
          </a:p>
        </p:txBody>
      </p:sp>
      <p:sp>
        <p:nvSpPr>
          <p:cNvPr id="3" name="textruta 2"/>
          <p:cNvSpPr txBox="1"/>
          <p:nvPr/>
        </p:nvSpPr>
        <p:spPr>
          <a:xfrm>
            <a:off x="755576" y="1851670"/>
            <a:ext cx="6696744" cy="707886"/>
          </a:xfrm>
          <a:prstGeom prst="rect">
            <a:avLst/>
          </a:prstGeom>
          <a:noFill/>
        </p:spPr>
        <p:txBody>
          <a:bodyPr wrap="square" rtlCol="0">
            <a:spAutoFit/>
          </a:bodyPr>
          <a:lstStyle/>
          <a:p>
            <a:pPr marL="285750" indent="-285750">
              <a:buFont typeface="Arial" panose="020B0604020202020204" pitchFamily="34" charset="0"/>
              <a:buChar char="•"/>
            </a:pPr>
            <a:r>
              <a:rPr lang="sv-SE" sz="2000" dirty="0" smtClean="0"/>
              <a:t>Undvikande</a:t>
            </a:r>
          </a:p>
          <a:p>
            <a:pPr marL="285750" indent="-285750">
              <a:buFont typeface="Arial" panose="020B0604020202020204" pitchFamily="34" charset="0"/>
              <a:buChar char="•"/>
            </a:pPr>
            <a:r>
              <a:rPr lang="sv-SE" sz="2000" dirty="0" smtClean="0"/>
              <a:t>Säkerhetsbeteenden</a:t>
            </a:r>
          </a:p>
        </p:txBody>
      </p:sp>
    </p:spTree>
    <p:extLst>
      <p:ext uri="{BB962C8B-B14F-4D97-AF65-F5344CB8AC3E}">
        <p14:creationId xmlns:p14="http://schemas.microsoft.com/office/powerpoint/2010/main" val="31566123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55576" y="400442"/>
            <a:ext cx="5400000" cy="1032704"/>
          </a:xfrm>
        </p:spPr>
        <p:txBody>
          <a:bodyPr>
            <a:normAutofit/>
          </a:bodyPr>
          <a:lstStyle/>
          <a:p>
            <a:r>
              <a:rPr lang="sv-SE" sz="2800" dirty="0" smtClean="0"/>
              <a:t>Undvikande</a:t>
            </a:r>
            <a:endParaRPr lang="sv-SE" altLang="sv-SE" sz="2700" dirty="0">
              <a:solidFill>
                <a:srgbClr val="FF0000"/>
              </a:solidFill>
              <a:latin typeface="Verdana" panose="020B0604030504040204" pitchFamily="34" charset="0"/>
            </a:endParaRPr>
          </a:p>
        </p:txBody>
      </p:sp>
      <p:sp>
        <p:nvSpPr>
          <p:cNvPr id="43011" name="Rectangle 3"/>
          <p:cNvSpPr>
            <a:spLocks noGrp="1" noChangeArrowheads="1"/>
          </p:cNvSpPr>
          <p:nvPr>
            <p:ph type="body" idx="1"/>
          </p:nvPr>
        </p:nvSpPr>
        <p:spPr>
          <a:xfrm>
            <a:off x="467544" y="1314450"/>
            <a:ext cx="7920880" cy="3257550"/>
          </a:xfrm>
        </p:spPr>
        <p:txBody>
          <a:bodyPr/>
          <a:lstStyle/>
          <a:p>
            <a:pPr eaLnBrk="1" hangingPunct="1">
              <a:lnSpc>
                <a:spcPct val="80000"/>
              </a:lnSpc>
              <a:buFontTx/>
              <a:buNone/>
            </a:pPr>
            <a:r>
              <a:rPr lang="sv-SE" altLang="sv-SE" sz="2100" dirty="0">
                <a:solidFill>
                  <a:srgbClr val="FF0000"/>
                </a:solidFill>
              </a:rPr>
              <a:t>  </a:t>
            </a:r>
          </a:p>
          <a:p>
            <a:pPr eaLnBrk="1" hangingPunct="1">
              <a:lnSpc>
                <a:spcPct val="80000"/>
              </a:lnSpc>
              <a:buFontTx/>
              <a:buNone/>
            </a:pPr>
            <a:r>
              <a:rPr lang="sv-SE" altLang="sv-SE" sz="1350" dirty="0"/>
              <a:t>	</a:t>
            </a:r>
            <a:endParaRPr lang="sv-SE" altLang="sv-SE" sz="1500" dirty="0">
              <a:latin typeface="Verdana" panose="020B0604030504040204" pitchFamily="34" charset="0"/>
            </a:endParaRPr>
          </a:p>
          <a:p>
            <a:pPr eaLnBrk="1" hangingPunct="1">
              <a:buFontTx/>
              <a:buNone/>
            </a:pPr>
            <a:endParaRPr lang="sv-SE" altLang="sv-SE" sz="675" dirty="0">
              <a:latin typeface="Verdana" panose="020B0604030504040204" pitchFamily="34" charset="0"/>
            </a:endParaRPr>
          </a:p>
        </p:txBody>
      </p:sp>
      <p:graphicFrame>
        <p:nvGraphicFramePr>
          <p:cNvPr id="2" name="Tabell 1"/>
          <p:cNvGraphicFramePr>
            <a:graphicFrameLocks noGrp="1"/>
          </p:cNvGraphicFramePr>
          <p:nvPr>
            <p:extLst>
              <p:ext uri="{D42A27DB-BD31-4B8C-83A1-F6EECF244321}">
                <p14:modId xmlns:p14="http://schemas.microsoft.com/office/powerpoint/2010/main" val="2549917919"/>
              </p:ext>
            </p:extLst>
          </p:nvPr>
        </p:nvGraphicFramePr>
        <p:xfrm>
          <a:off x="971600" y="1399532"/>
          <a:ext cx="7272807" cy="3172468"/>
        </p:xfrm>
        <a:graphic>
          <a:graphicData uri="http://schemas.openxmlformats.org/drawingml/2006/table">
            <a:tbl>
              <a:tblPr firstRow="1" bandRow="1">
                <a:tableStyleId>{5C22544A-7EE6-4342-B048-85BDC9FD1C3A}</a:tableStyleId>
              </a:tblPr>
              <a:tblGrid>
                <a:gridCol w="1818202">
                  <a:extLst>
                    <a:ext uri="{9D8B030D-6E8A-4147-A177-3AD203B41FA5}">
                      <a16:colId xmlns:a16="http://schemas.microsoft.com/office/drawing/2014/main" val="1973917153"/>
                    </a:ext>
                  </a:extLst>
                </a:gridCol>
                <a:gridCol w="2439470">
                  <a:extLst>
                    <a:ext uri="{9D8B030D-6E8A-4147-A177-3AD203B41FA5}">
                      <a16:colId xmlns:a16="http://schemas.microsoft.com/office/drawing/2014/main" val="2285118504"/>
                    </a:ext>
                  </a:extLst>
                </a:gridCol>
                <a:gridCol w="1368537">
                  <a:extLst>
                    <a:ext uri="{9D8B030D-6E8A-4147-A177-3AD203B41FA5}">
                      <a16:colId xmlns:a16="http://schemas.microsoft.com/office/drawing/2014/main" val="3219866263"/>
                    </a:ext>
                  </a:extLst>
                </a:gridCol>
                <a:gridCol w="1646598">
                  <a:extLst>
                    <a:ext uri="{9D8B030D-6E8A-4147-A177-3AD203B41FA5}">
                      <a16:colId xmlns:a16="http://schemas.microsoft.com/office/drawing/2014/main" val="1692909062"/>
                    </a:ext>
                  </a:extLst>
                </a:gridCol>
              </a:tblGrid>
              <a:tr h="703588">
                <a:tc>
                  <a:txBody>
                    <a:bodyPr/>
                    <a:lstStyle/>
                    <a:p>
                      <a:pPr algn="ctr"/>
                      <a:r>
                        <a:rPr lang="sv-SE" dirty="0" smtClean="0"/>
                        <a:t>Situation</a:t>
                      </a:r>
                      <a:endParaRPr lang="sv-SE" dirty="0"/>
                    </a:p>
                  </a:txBody>
                  <a:tcPr/>
                </a:tc>
                <a:tc>
                  <a:txBody>
                    <a:bodyPr/>
                    <a:lstStyle/>
                    <a:p>
                      <a:pPr algn="ctr"/>
                      <a:r>
                        <a:rPr lang="sv-SE" dirty="0" smtClean="0"/>
                        <a:t>Automatisk reaktion</a:t>
                      </a:r>
                      <a:endParaRPr lang="sv-SE" dirty="0"/>
                    </a:p>
                  </a:txBody>
                  <a:tcPr/>
                </a:tc>
                <a:tc>
                  <a:txBody>
                    <a:bodyPr/>
                    <a:lstStyle/>
                    <a:p>
                      <a:pPr algn="ctr"/>
                      <a:r>
                        <a:rPr lang="sv-SE" dirty="0" smtClean="0"/>
                        <a:t>Beteende</a:t>
                      </a:r>
                      <a:endParaRPr lang="sv-SE" dirty="0"/>
                    </a:p>
                  </a:txBody>
                  <a:tcPr/>
                </a:tc>
                <a:tc>
                  <a:txBody>
                    <a:bodyPr/>
                    <a:lstStyle/>
                    <a:p>
                      <a:pPr algn="ctr"/>
                      <a:r>
                        <a:rPr lang="sv-SE" dirty="0" smtClean="0"/>
                        <a:t>Konsekvenser</a:t>
                      </a:r>
                      <a:endParaRPr lang="sv-SE" dirty="0"/>
                    </a:p>
                  </a:txBody>
                  <a:tcPr/>
                </a:tc>
                <a:extLst>
                  <a:ext uri="{0D108BD9-81ED-4DB2-BD59-A6C34878D82A}">
                    <a16:rowId xmlns:a16="http://schemas.microsoft.com/office/drawing/2014/main" val="1618398426"/>
                  </a:ext>
                </a:extLst>
              </a:tr>
              <a:tr h="2392755">
                <a:tc>
                  <a:txBody>
                    <a:bodyPr/>
                    <a:lstStyle/>
                    <a:p>
                      <a:pPr algn="ctr"/>
                      <a:r>
                        <a:rPr lang="sv-SE" sz="1200" dirty="0" smtClean="0"/>
                        <a:t>Är bjuden på</a:t>
                      </a:r>
                      <a:r>
                        <a:rPr lang="sv-SE" sz="1200" baseline="0" dirty="0" smtClean="0"/>
                        <a:t> fest imorgon</a:t>
                      </a:r>
                      <a:endParaRPr lang="sv-SE" sz="1200" dirty="0"/>
                    </a:p>
                  </a:txBody>
                  <a:tcPr/>
                </a:tc>
                <a:tc>
                  <a:txBody>
                    <a:bodyPr/>
                    <a:lstStyle/>
                    <a:p>
                      <a:pPr algn="ctr"/>
                      <a:r>
                        <a:rPr lang="sv-SE" sz="1200" b="1" dirty="0" smtClean="0"/>
                        <a:t>Tanke</a:t>
                      </a:r>
                      <a:r>
                        <a:rPr lang="sv-SE" sz="1200" dirty="0" smtClean="0"/>
                        <a:t>: ”Tänk om de</a:t>
                      </a:r>
                      <a:r>
                        <a:rPr lang="sv-SE" sz="1200" baseline="0" dirty="0" smtClean="0"/>
                        <a:t> andra ska tycka att jag är tråkig”</a:t>
                      </a:r>
                    </a:p>
                    <a:p>
                      <a:pPr algn="ctr"/>
                      <a:r>
                        <a:rPr lang="sv-SE" sz="1200" b="1" baseline="0" dirty="0" smtClean="0"/>
                        <a:t>Känsla: </a:t>
                      </a:r>
                      <a:r>
                        <a:rPr lang="sv-SE" sz="1200" b="0" baseline="0" dirty="0" smtClean="0"/>
                        <a:t>Nervös, ångest</a:t>
                      </a:r>
                    </a:p>
                    <a:p>
                      <a:pPr algn="ctr"/>
                      <a:r>
                        <a:rPr lang="sv-SE" sz="1200" b="1" baseline="0" dirty="0" smtClean="0"/>
                        <a:t>Kroppen: </a:t>
                      </a:r>
                      <a:r>
                        <a:rPr lang="sv-SE" sz="1200" b="0" baseline="0" dirty="0" smtClean="0"/>
                        <a:t>pulsökning, magont</a:t>
                      </a:r>
                      <a:endParaRPr lang="sv-SE" sz="1200" b="1" baseline="0" dirty="0" smtClean="0"/>
                    </a:p>
                    <a:p>
                      <a:pPr algn="ctr"/>
                      <a:r>
                        <a:rPr lang="sv-SE" sz="1200" b="1" dirty="0" smtClean="0"/>
                        <a:t> </a:t>
                      </a:r>
                      <a:endParaRPr lang="sv-SE" sz="1200" b="1" dirty="0"/>
                    </a:p>
                  </a:txBody>
                  <a:tcPr/>
                </a:tc>
                <a:tc>
                  <a:txBody>
                    <a:bodyPr/>
                    <a:lstStyle/>
                    <a:p>
                      <a:pPr algn="ctr"/>
                      <a:r>
                        <a:rPr lang="sv-SE" sz="1200" dirty="0" smtClean="0"/>
                        <a:t>Lämnar sent återbud till festen</a:t>
                      </a:r>
                      <a:endParaRPr lang="sv-SE" sz="1200" dirty="0"/>
                    </a:p>
                  </a:txBody>
                  <a:tcPr/>
                </a:tc>
                <a:tc>
                  <a:txBody>
                    <a:bodyPr/>
                    <a:lstStyle/>
                    <a:p>
                      <a:pPr algn="ctr"/>
                      <a:r>
                        <a:rPr lang="sv-SE" sz="1200" b="1" dirty="0" smtClean="0"/>
                        <a:t>Kort sikt</a:t>
                      </a:r>
                      <a:r>
                        <a:rPr lang="sv-SE" sz="1200" dirty="0" smtClean="0"/>
                        <a:t>: Ångesten minskar, slipper riskera att andra ska tycka att jag</a:t>
                      </a:r>
                      <a:r>
                        <a:rPr lang="sv-SE" sz="1200" baseline="0" dirty="0" smtClean="0"/>
                        <a:t> är tråkig.</a:t>
                      </a:r>
                      <a:endParaRPr lang="sv-SE" sz="1200" dirty="0" smtClean="0"/>
                    </a:p>
                    <a:p>
                      <a:pPr algn="ctr"/>
                      <a:r>
                        <a:rPr lang="sv-SE" sz="1200" b="1" dirty="0" smtClean="0"/>
                        <a:t>På längre sikt</a:t>
                      </a:r>
                      <a:r>
                        <a:rPr lang="sv-SE" sz="1200" dirty="0" smtClean="0"/>
                        <a:t>: Får inte</a:t>
                      </a:r>
                      <a:r>
                        <a:rPr lang="sv-SE" sz="1200" baseline="0" dirty="0" smtClean="0"/>
                        <a:t> chans att utmana tanken om sig själv som tråkig. Minskad kontakt med vänner. </a:t>
                      </a:r>
                      <a:r>
                        <a:rPr lang="sv-SE" sz="1200" baseline="0" smtClean="0"/>
                        <a:t>Nedstämd.</a:t>
                      </a:r>
                      <a:endParaRPr lang="sv-SE" sz="1200" dirty="0" smtClean="0"/>
                    </a:p>
                    <a:p>
                      <a:pPr algn="ctr"/>
                      <a:endParaRPr lang="sv-SE" sz="1200" dirty="0" smtClean="0"/>
                    </a:p>
                    <a:p>
                      <a:pPr algn="ctr"/>
                      <a:endParaRPr lang="sv-SE" sz="1200" dirty="0" smtClean="0"/>
                    </a:p>
                    <a:p>
                      <a:pPr algn="ctr"/>
                      <a:endParaRPr lang="sv-SE" sz="1200" dirty="0"/>
                    </a:p>
                  </a:txBody>
                  <a:tcPr/>
                </a:tc>
                <a:extLst>
                  <a:ext uri="{0D108BD9-81ED-4DB2-BD59-A6C34878D82A}">
                    <a16:rowId xmlns:a16="http://schemas.microsoft.com/office/drawing/2014/main" val="4176507911"/>
                  </a:ext>
                </a:extLst>
              </a:tr>
            </a:tbl>
          </a:graphicData>
        </a:graphic>
      </p:graphicFrame>
    </p:spTree>
    <p:extLst>
      <p:ext uri="{BB962C8B-B14F-4D97-AF65-F5344CB8AC3E}">
        <p14:creationId xmlns:p14="http://schemas.microsoft.com/office/powerpoint/2010/main" val="26523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3568" y="162374"/>
            <a:ext cx="5400000" cy="1032704"/>
          </a:xfrm>
        </p:spPr>
        <p:txBody>
          <a:bodyPr>
            <a:normAutofit/>
          </a:bodyPr>
          <a:lstStyle/>
          <a:p>
            <a:r>
              <a:rPr lang="sv-SE" sz="2800" dirty="0" smtClean="0"/>
              <a:t>Säkerhetsbeteenden</a:t>
            </a:r>
            <a:endParaRPr lang="sv-SE" altLang="sv-SE" sz="2700" dirty="0">
              <a:solidFill>
                <a:srgbClr val="FF0000"/>
              </a:solidFill>
              <a:latin typeface="Verdana" panose="020B0604030504040204" pitchFamily="34" charset="0"/>
            </a:endParaRPr>
          </a:p>
        </p:txBody>
      </p:sp>
      <p:sp>
        <p:nvSpPr>
          <p:cNvPr id="43011" name="Rectangle 3"/>
          <p:cNvSpPr>
            <a:spLocks noGrp="1" noChangeArrowheads="1"/>
          </p:cNvSpPr>
          <p:nvPr>
            <p:ph type="body" idx="1"/>
          </p:nvPr>
        </p:nvSpPr>
        <p:spPr>
          <a:xfrm>
            <a:off x="467544" y="1314450"/>
            <a:ext cx="7920880" cy="3257550"/>
          </a:xfrm>
        </p:spPr>
        <p:txBody>
          <a:bodyPr/>
          <a:lstStyle/>
          <a:p>
            <a:pPr eaLnBrk="1" hangingPunct="1">
              <a:lnSpc>
                <a:spcPct val="80000"/>
              </a:lnSpc>
              <a:buFontTx/>
              <a:buNone/>
            </a:pPr>
            <a:r>
              <a:rPr lang="sv-SE" altLang="sv-SE" sz="2100" dirty="0">
                <a:solidFill>
                  <a:srgbClr val="FF0000"/>
                </a:solidFill>
              </a:rPr>
              <a:t>  </a:t>
            </a:r>
          </a:p>
          <a:p>
            <a:pPr eaLnBrk="1" hangingPunct="1">
              <a:lnSpc>
                <a:spcPct val="80000"/>
              </a:lnSpc>
              <a:buFontTx/>
              <a:buNone/>
            </a:pPr>
            <a:r>
              <a:rPr lang="sv-SE" altLang="sv-SE" sz="1350" dirty="0"/>
              <a:t>	</a:t>
            </a:r>
            <a:endParaRPr lang="sv-SE" altLang="sv-SE" sz="1500" dirty="0">
              <a:latin typeface="Verdana" panose="020B0604030504040204" pitchFamily="34" charset="0"/>
            </a:endParaRPr>
          </a:p>
          <a:p>
            <a:pPr eaLnBrk="1" hangingPunct="1">
              <a:buFontTx/>
              <a:buNone/>
            </a:pPr>
            <a:endParaRPr lang="sv-SE" altLang="sv-SE" sz="675" dirty="0">
              <a:latin typeface="Verdana" panose="020B0604030504040204" pitchFamily="34" charset="0"/>
            </a:endParaRPr>
          </a:p>
        </p:txBody>
      </p:sp>
      <p:graphicFrame>
        <p:nvGraphicFramePr>
          <p:cNvPr id="2" name="Tabell 1"/>
          <p:cNvGraphicFramePr>
            <a:graphicFrameLocks noGrp="1"/>
          </p:cNvGraphicFramePr>
          <p:nvPr>
            <p:extLst>
              <p:ext uri="{D42A27DB-BD31-4B8C-83A1-F6EECF244321}">
                <p14:modId xmlns:p14="http://schemas.microsoft.com/office/powerpoint/2010/main" val="3824434832"/>
              </p:ext>
            </p:extLst>
          </p:nvPr>
        </p:nvGraphicFramePr>
        <p:xfrm>
          <a:off x="719572" y="1177493"/>
          <a:ext cx="7416824" cy="3291840"/>
        </p:xfrm>
        <a:graphic>
          <a:graphicData uri="http://schemas.openxmlformats.org/drawingml/2006/table">
            <a:tbl>
              <a:tblPr firstRow="1" bandRow="1">
                <a:tableStyleId>{5C22544A-7EE6-4342-B048-85BDC9FD1C3A}</a:tableStyleId>
              </a:tblPr>
              <a:tblGrid>
                <a:gridCol w="1854206">
                  <a:extLst>
                    <a:ext uri="{9D8B030D-6E8A-4147-A177-3AD203B41FA5}">
                      <a16:colId xmlns:a16="http://schemas.microsoft.com/office/drawing/2014/main" val="1973917153"/>
                    </a:ext>
                  </a:extLst>
                </a:gridCol>
                <a:gridCol w="2487777">
                  <a:extLst>
                    <a:ext uri="{9D8B030D-6E8A-4147-A177-3AD203B41FA5}">
                      <a16:colId xmlns:a16="http://schemas.microsoft.com/office/drawing/2014/main" val="2285118504"/>
                    </a:ext>
                  </a:extLst>
                </a:gridCol>
                <a:gridCol w="1395637">
                  <a:extLst>
                    <a:ext uri="{9D8B030D-6E8A-4147-A177-3AD203B41FA5}">
                      <a16:colId xmlns:a16="http://schemas.microsoft.com/office/drawing/2014/main" val="3219866263"/>
                    </a:ext>
                  </a:extLst>
                </a:gridCol>
                <a:gridCol w="1679204">
                  <a:extLst>
                    <a:ext uri="{9D8B030D-6E8A-4147-A177-3AD203B41FA5}">
                      <a16:colId xmlns:a16="http://schemas.microsoft.com/office/drawing/2014/main" val="1692909062"/>
                    </a:ext>
                  </a:extLst>
                </a:gridCol>
              </a:tblGrid>
              <a:tr h="563969">
                <a:tc>
                  <a:txBody>
                    <a:bodyPr/>
                    <a:lstStyle/>
                    <a:p>
                      <a:pPr algn="ctr"/>
                      <a:r>
                        <a:rPr lang="sv-SE" dirty="0" smtClean="0"/>
                        <a:t>Situation</a:t>
                      </a:r>
                      <a:endParaRPr lang="sv-SE" dirty="0"/>
                    </a:p>
                  </a:txBody>
                  <a:tcPr/>
                </a:tc>
                <a:tc>
                  <a:txBody>
                    <a:bodyPr/>
                    <a:lstStyle/>
                    <a:p>
                      <a:pPr algn="ctr"/>
                      <a:r>
                        <a:rPr lang="sv-SE" dirty="0" smtClean="0"/>
                        <a:t>Automatisk reaktion</a:t>
                      </a:r>
                      <a:endParaRPr lang="sv-SE" dirty="0"/>
                    </a:p>
                  </a:txBody>
                  <a:tcPr/>
                </a:tc>
                <a:tc>
                  <a:txBody>
                    <a:bodyPr/>
                    <a:lstStyle/>
                    <a:p>
                      <a:pPr algn="ctr"/>
                      <a:r>
                        <a:rPr lang="sv-SE" dirty="0" smtClean="0"/>
                        <a:t>Beteende</a:t>
                      </a:r>
                      <a:endParaRPr lang="sv-SE" dirty="0"/>
                    </a:p>
                  </a:txBody>
                  <a:tcPr/>
                </a:tc>
                <a:tc>
                  <a:txBody>
                    <a:bodyPr/>
                    <a:lstStyle/>
                    <a:p>
                      <a:pPr algn="ctr"/>
                      <a:r>
                        <a:rPr lang="sv-SE" dirty="0" smtClean="0"/>
                        <a:t>Konsekvenser</a:t>
                      </a:r>
                      <a:endParaRPr lang="sv-SE" dirty="0"/>
                    </a:p>
                  </a:txBody>
                  <a:tcPr/>
                </a:tc>
                <a:extLst>
                  <a:ext uri="{0D108BD9-81ED-4DB2-BD59-A6C34878D82A}">
                    <a16:rowId xmlns:a16="http://schemas.microsoft.com/office/drawing/2014/main" val="1618398426"/>
                  </a:ext>
                </a:extLst>
              </a:tr>
              <a:tr h="2336441">
                <a:tc>
                  <a:txBody>
                    <a:bodyPr/>
                    <a:lstStyle/>
                    <a:p>
                      <a:pPr algn="ctr"/>
                      <a:r>
                        <a:rPr lang="sv-SE" sz="1200" dirty="0" smtClean="0"/>
                        <a:t>Är</a:t>
                      </a:r>
                      <a:r>
                        <a:rPr lang="sv-SE" sz="1200" baseline="0" dirty="0" smtClean="0"/>
                        <a:t> på tunnelbanan, svettig och yr</a:t>
                      </a:r>
                      <a:endParaRPr lang="sv-SE" sz="1200" dirty="0"/>
                    </a:p>
                  </a:txBody>
                  <a:tcPr/>
                </a:tc>
                <a:tc>
                  <a:txBody>
                    <a:bodyPr/>
                    <a:lstStyle/>
                    <a:p>
                      <a:pPr algn="ctr"/>
                      <a:r>
                        <a:rPr lang="sv-SE" sz="1200" b="1" dirty="0" smtClean="0"/>
                        <a:t>Tanke</a:t>
                      </a:r>
                      <a:r>
                        <a:rPr lang="sv-SE" sz="1200" dirty="0" smtClean="0"/>
                        <a:t>: ”Tänk om jag svimmar.”</a:t>
                      </a:r>
                      <a:endParaRPr lang="sv-SE" sz="1200" baseline="0" dirty="0" smtClean="0"/>
                    </a:p>
                    <a:p>
                      <a:pPr algn="ctr"/>
                      <a:r>
                        <a:rPr lang="sv-SE" sz="1200" b="1" baseline="0" dirty="0" smtClean="0"/>
                        <a:t>Känsla: </a:t>
                      </a:r>
                      <a:r>
                        <a:rPr lang="sv-SE" sz="1200" b="0" baseline="0" dirty="0" smtClean="0"/>
                        <a:t>Rädsla, ångest</a:t>
                      </a:r>
                    </a:p>
                    <a:p>
                      <a:pPr algn="ctr"/>
                      <a:r>
                        <a:rPr lang="sv-SE" sz="1200" b="1" baseline="0" dirty="0" smtClean="0"/>
                        <a:t>Kroppen: </a:t>
                      </a:r>
                      <a:r>
                        <a:rPr lang="sv-SE" sz="1200" b="0" baseline="0" dirty="0" smtClean="0"/>
                        <a:t>hjärtklappning, svettning, skakig, andas snabbt, mer yrsel</a:t>
                      </a:r>
                      <a:endParaRPr lang="sv-SE" sz="1200" b="1" baseline="0" dirty="0" smtClean="0"/>
                    </a:p>
                    <a:p>
                      <a:pPr algn="ctr"/>
                      <a:r>
                        <a:rPr lang="sv-SE" sz="1200" b="1" dirty="0" smtClean="0"/>
                        <a:t> </a:t>
                      </a:r>
                      <a:endParaRPr lang="sv-SE" sz="1200" b="1" dirty="0"/>
                    </a:p>
                  </a:txBody>
                  <a:tcPr/>
                </a:tc>
                <a:tc>
                  <a:txBody>
                    <a:bodyPr/>
                    <a:lstStyle/>
                    <a:p>
                      <a:pPr algn="ctr"/>
                      <a:r>
                        <a:rPr lang="sv-SE" sz="1200" dirty="0" smtClean="0"/>
                        <a:t>Sätter sig ner.</a:t>
                      </a:r>
                      <a:r>
                        <a:rPr lang="sv-SE" sz="1200" baseline="0" dirty="0" smtClean="0"/>
                        <a:t> Dricker vatten. Andas långsamt.</a:t>
                      </a:r>
                      <a:endParaRPr lang="sv-SE" sz="1200" dirty="0"/>
                    </a:p>
                  </a:txBody>
                  <a:tcPr/>
                </a:tc>
                <a:tc>
                  <a:txBody>
                    <a:bodyPr/>
                    <a:lstStyle/>
                    <a:p>
                      <a:pPr algn="ctr"/>
                      <a:r>
                        <a:rPr lang="sv-SE" sz="1200" b="1" dirty="0" smtClean="0"/>
                        <a:t>Kort sikt</a:t>
                      </a:r>
                      <a:r>
                        <a:rPr lang="sv-SE" sz="1200" dirty="0" smtClean="0"/>
                        <a:t>: Ångesten minskar. Känns</a:t>
                      </a:r>
                      <a:r>
                        <a:rPr lang="sv-SE" sz="1200" baseline="0" dirty="0" smtClean="0"/>
                        <a:t> inte lika sannolikhet att svimma. </a:t>
                      </a:r>
                      <a:endParaRPr lang="sv-SE" sz="1200" dirty="0" smtClean="0"/>
                    </a:p>
                    <a:p>
                      <a:pPr algn="ctr"/>
                      <a:r>
                        <a:rPr lang="sv-SE" sz="1200" b="1" dirty="0" smtClean="0"/>
                        <a:t>På längre sikt</a:t>
                      </a:r>
                      <a:r>
                        <a:rPr lang="sv-SE" sz="1200" dirty="0" smtClean="0"/>
                        <a:t>: Lär sig att utförda</a:t>
                      </a:r>
                      <a:r>
                        <a:rPr lang="sv-SE" sz="1200" baseline="0" dirty="0" smtClean="0"/>
                        <a:t> beteenden krävs för att förhindra svimning. Ångest för att åka tunnelbana kvarstår och kan öka.</a:t>
                      </a:r>
                      <a:endParaRPr lang="sv-SE" sz="1200" dirty="0" smtClean="0"/>
                    </a:p>
                    <a:p>
                      <a:pPr algn="ctr"/>
                      <a:endParaRPr lang="sv-SE" sz="1200" dirty="0" smtClean="0"/>
                    </a:p>
                    <a:p>
                      <a:pPr algn="ctr"/>
                      <a:endParaRPr lang="sv-SE" sz="1200" dirty="0" smtClean="0"/>
                    </a:p>
                    <a:p>
                      <a:pPr algn="ctr"/>
                      <a:endParaRPr lang="sv-SE" sz="1200" dirty="0"/>
                    </a:p>
                  </a:txBody>
                  <a:tcPr/>
                </a:tc>
                <a:extLst>
                  <a:ext uri="{0D108BD9-81ED-4DB2-BD59-A6C34878D82A}">
                    <a16:rowId xmlns:a16="http://schemas.microsoft.com/office/drawing/2014/main" val="4176507911"/>
                  </a:ext>
                </a:extLst>
              </a:tr>
            </a:tbl>
          </a:graphicData>
        </a:graphic>
      </p:graphicFrame>
    </p:spTree>
    <p:extLst>
      <p:ext uri="{BB962C8B-B14F-4D97-AF65-F5344CB8AC3E}">
        <p14:creationId xmlns:p14="http://schemas.microsoft.com/office/powerpoint/2010/main" val="5737446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4"/>
          <p:cNvSpPr>
            <a:spLocks noGrp="1" noChangeArrowheads="1"/>
          </p:cNvSpPr>
          <p:nvPr>
            <p:ph type="title" idx="4294967295"/>
          </p:nvPr>
        </p:nvSpPr>
        <p:spPr>
          <a:xfrm>
            <a:off x="1277541" y="228600"/>
            <a:ext cx="6588919" cy="857250"/>
          </a:xfrm>
        </p:spPr>
        <p:txBody>
          <a:bodyPr>
            <a:normAutofit/>
          </a:bodyPr>
          <a:lstStyle/>
          <a:p>
            <a:pPr eaLnBrk="1" hangingPunct="1"/>
            <a:r>
              <a:rPr lang="sv-SE" altLang="sv-SE" dirty="0" smtClean="0"/>
              <a:t>Vad gör att ångesten håller i sig?</a:t>
            </a:r>
            <a:endParaRPr lang="sv-SE" altLang="sv-SE" dirty="0"/>
          </a:p>
        </p:txBody>
      </p:sp>
      <p:sp>
        <p:nvSpPr>
          <p:cNvPr id="45059" name="Text Box 8"/>
          <p:cNvSpPr txBox="1">
            <a:spLocks noChangeArrowheads="1"/>
          </p:cNvSpPr>
          <p:nvPr/>
        </p:nvSpPr>
        <p:spPr bwMode="auto">
          <a:xfrm>
            <a:off x="7163991" y="3813572"/>
            <a:ext cx="702469" cy="4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v-SE" altLang="sv-SE" sz="1200" b="1">
                <a:latin typeface="Times New Roman" panose="02020603050405020304" pitchFamily="18" charset="0"/>
              </a:rPr>
              <a:t>TID</a:t>
            </a:r>
          </a:p>
        </p:txBody>
      </p:sp>
      <p:sp>
        <p:nvSpPr>
          <p:cNvPr id="45060" name="Text Box 9"/>
          <p:cNvSpPr txBox="1">
            <a:spLocks noChangeArrowheads="1"/>
          </p:cNvSpPr>
          <p:nvPr/>
        </p:nvSpPr>
        <p:spPr bwMode="auto">
          <a:xfrm>
            <a:off x="2412205" y="1383505"/>
            <a:ext cx="1035845" cy="37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v-SE" altLang="sv-SE" sz="1200" b="1" dirty="0">
                <a:latin typeface="Times New Roman" panose="02020603050405020304" pitchFamily="18" charset="0"/>
              </a:rPr>
              <a:t>ÅNGEST</a:t>
            </a:r>
          </a:p>
        </p:txBody>
      </p:sp>
      <p:sp>
        <p:nvSpPr>
          <p:cNvPr id="25605" name="Text Box 10"/>
          <p:cNvSpPr txBox="1">
            <a:spLocks noChangeArrowheads="1"/>
          </p:cNvSpPr>
          <p:nvPr/>
        </p:nvSpPr>
        <p:spPr bwMode="auto">
          <a:xfrm>
            <a:off x="2786063" y="4413647"/>
            <a:ext cx="12573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v-SE" altLang="sv-SE" sz="1200" b="1">
                <a:latin typeface="Times New Roman" panose="02020603050405020304" pitchFamily="18" charset="0"/>
              </a:rPr>
              <a:t>UNDVIKANDE </a:t>
            </a:r>
          </a:p>
        </p:txBody>
      </p:sp>
      <p:sp>
        <p:nvSpPr>
          <p:cNvPr id="25607" name="AutoShape 12"/>
          <p:cNvSpPr>
            <a:spLocks noChangeArrowheads="1"/>
          </p:cNvSpPr>
          <p:nvPr/>
        </p:nvSpPr>
        <p:spPr bwMode="auto">
          <a:xfrm>
            <a:off x="4704159" y="1059655"/>
            <a:ext cx="3121819" cy="2315767"/>
          </a:xfrm>
          <a:prstGeom prst="cloudCallout">
            <a:avLst>
              <a:gd name="adj1" fmla="val -99468"/>
              <a:gd name="adj2" fmla="val 63329"/>
            </a:avLst>
          </a:prstGeom>
          <a:noFill/>
          <a:ln w="9525">
            <a:solidFill>
              <a:srgbClr val="C0C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sv-SE" altLang="sv-SE" sz="900">
              <a:latin typeface="Times" panose="02020603050405020304" pitchFamily="18" charset="0"/>
            </a:endParaRPr>
          </a:p>
        </p:txBody>
      </p:sp>
      <p:sp>
        <p:nvSpPr>
          <p:cNvPr id="45063" name="Line 13"/>
          <p:cNvSpPr>
            <a:spLocks noChangeShapeType="1"/>
          </p:cNvSpPr>
          <p:nvPr/>
        </p:nvSpPr>
        <p:spPr bwMode="auto">
          <a:xfrm flipH="1" flipV="1">
            <a:off x="2844404" y="1762125"/>
            <a:ext cx="9525" cy="219908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sz="1350"/>
          </a:p>
        </p:txBody>
      </p:sp>
      <p:sp>
        <p:nvSpPr>
          <p:cNvPr id="25609" name="Text Box 14"/>
          <p:cNvSpPr txBox="1">
            <a:spLocks noChangeArrowheads="1"/>
          </p:cNvSpPr>
          <p:nvPr/>
        </p:nvSpPr>
        <p:spPr bwMode="auto">
          <a:xfrm>
            <a:off x="5000625" y="1551385"/>
            <a:ext cx="2163366" cy="1398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sv-SE" altLang="sv-SE" sz="1200" dirty="0">
                <a:latin typeface="Calibri" panose="020F0502020204030204" pitchFamily="34" charset="0"/>
                <a:sym typeface="Wingdings 3" panose="05040102010807070707" pitchFamily="18" charset="2"/>
              </a:rPr>
              <a:t>Tänk om jag får en ångestattack.. Tänk om jag blir tokig… Vad ska andra tycka… Tänk om andra ser att jag har ångest… Tänk om det händer min familj en olycka… Tänk om jag bli smittad… </a:t>
            </a:r>
          </a:p>
        </p:txBody>
      </p:sp>
      <p:sp>
        <p:nvSpPr>
          <p:cNvPr id="25610" name="Freeform 18"/>
          <p:cNvSpPr>
            <a:spLocks/>
          </p:cNvSpPr>
          <p:nvPr/>
        </p:nvSpPr>
        <p:spPr bwMode="auto">
          <a:xfrm>
            <a:off x="3061098" y="3456385"/>
            <a:ext cx="386953" cy="972740"/>
          </a:xfrm>
          <a:custGeom>
            <a:avLst/>
            <a:gdLst>
              <a:gd name="T0" fmla="*/ 0 w 325"/>
              <a:gd name="T1" fmla="*/ 2147483646 h 636"/>
              <a:gd name="T2" fmla="*/ 2147483646 w 325"/>
              <a:gd name="T3" fmla="*/ 2147483646 h 636"/>
              <a:gd name="T4" fmla="*/ 2147483646 w 325"/>
              <a:gd name="T5" fmla="*/ 2147483646 h 636"/>
              <a:gd name="T6" fmla="*/ 0 60000 65536"/>
              <a:gd name="T7" fmla="*/ 0 60000 65536"/>
              <a:gd name="T8" fmla="*/ 0 60000 65536"/>
              <a:gd name="T9" fmla="*/ 0 w 325"/>
              <a:gd name="T10" fmla="*/ 0 h 636"/>
              <a:gd name="T11" fmla="*/ 325 w 325"/>
              <a:gd name="T12" fmla="*/ 636 h 636"/>
            </a:gdLst>
            <a:ahLst/>
            <a:cxnLst>
              <a:cxn ang="T6">
                <a:pos x="T0" y="T1"/>
              </a:cxn>
              <a:cxn ang="T7">
                <a:pos x="T2" y="T3"/>
              </a:cxn>
              <a:cxn ang="T8">
                <a:pos x="T4" y="T5"/>
              </a:cxn>
            </a:cxnLst>
            <a:rect l="T9" t="T10" r="T11" b="T12"/>
            <a:pathLst>
              <a:path w="325" h="636">
                <a:moveTo>
                  <a:pt x="0" y="91"/>
                </a:moveTo>
                <a:cubicBezTo>
                  <a:pt x="109" y="45"/>
                  <a:pt x="219" y="0"/>
                  <a:pt x="272" y="91"/>
                </a:cubicBezTo>
                <a:cubicBezTo>
                  <a:pt x="325" y="182"/>
                  <a:pt x="310" y="523"/>
                  <a:pt x="318" y="636"/>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sv-SE" sz="1350"/>
          </a:p>
        </p:txBody>
      </p:sp>
      <p:sp>
        <p:nvSpPr>
          <p:cNvPr id="25612" name="Freeform 14"/>
          <p:cNvSpPr>
            <a:spLocks/>
          </p:cNvSpPr>
          <p:nvPr/>
        </p:nvSpPr>
        <p:spPr bwMode="auto">
          <a:xfrm>
            <a:off x="2875360" y="1729978"/>
            <a:ext cx="1481138" cy="2214563"/>
          </a:xfrm>
          <a:custGeom>
            <a:avLst/>
            <a:gdLst>
              <a:gd name="T0" fmla="*/ 0 w 408"/>
              <a:gd name="T1" fmla="*/ 2147483646 h 816"/>
              <a:gd name="T2" fmla="*/ 2147483646 w 408"/>
              <a:gd name="T3" fmla="*/ 2147483646 h 816"/>
              <a:gd name="T4" fmla="*/ 2147483646 w 408"/>
              <a:gd name="T5" fmla="*/ 0 h 816"/>
              <a:gd name="T6" fmla="*/ 0 60000 65536"/>
              <a:gd name="T7" fmla="*/ 0 60000 65536"/>
              <a:gd name="T8" fmla="*/ 0 60000 65536"/>
              <a:gd name="T9" fmla="*/ 0 w 408"/>
              <a:gd name="T10" fmla="*/ 0 h 816"/>
              <a:gd name="T11" fmla="*/ 408 w 408"/>
              <a:gd name="T12" fmla="*/ 816 h 816"/>
            </a:gdLst>
            <a:ahLst/>
            <a:cxnLst>
              <a:cxn ang="T6">
                <a:pos x="T0" y="T1"/>
              </a:cxn>
              <a:cxn ang="T7">
                <a:pos x="T2" y="T3"/>
              </a:cxn>
              <a:cxn ang="T8">
                <a:pos x="T4" y="T5"/>
              </a:cxn>
            </a:cxnLst>
            <a:rect l="T9" t="T10" r="T11" b="T12"/>
            <a:pathLst>
              <a:path w="408" h="816">
                <a:moveTo>
                  <a:pt x="0" y="816"/>
                </a:moveTo>
                <a:cubicBezTo>
                  <a:pt x="56" y="657"/>
                  <a:pt x="113" y="498"/>
                  <a:pt x="181" y="362"/>
                </a:cubicBezTo>
                <a:cubicBezTo>
                  <a:pt x="249" y="226"/>
                  <a:pt x="385" y="45"/>
                  <a:pt x="408" y="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sv-SE" sz="1350"/>
          </a:p>
        </p:txBody>
      </p:sp>
      <p:sp>
        <p:nvSpPr>
          <p:cNvPr id="45068" name="Line 14"/>
          <p:cNvSpPr>
            <a:spLocks noChangeShapeType="1"/>
          </p:cNvSpPr>
          <p:nvPr/>
        </p:nvSpPr>
        <p:spPr bwMode="auto">
          <a:xfrm>
            <a:off x="2844403" y="3975497"/>
            <a:ext cx="4319588"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v-SE" sz="1350"/>
          </a:p>
        </p:txBody>
      </p:sp>
    </p:spTree>
    <p:extLst>
      <p:ext uri="{BB962C8B-B14F-4D97-AF65-F5344CB8AC3E}">
        <p14:creationId xmlns:p14="http://schemas.microsoft.com/office/powerpoint/2010/main" val="25442270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612"/>
                                        </p:tgtEl>
                                        <p:attrNameLst>
                                          <p:attrName>style.visibility</p:attrName>
                                        </p:attrNameLst>
                                      </p:cBhvr>
                                      <p:to>
                                        <p:strVal val="visible"/>
                                      </p:to>
                                    </p:set>
                                    <p:animEffect transition="in" filter="blinds(horizontal)">
                                      <p:cBhvr>
                                        <p:cTn id="7" dur="500"/>
                                        <p:tgtEl>
                                          <p:spTgt spid="256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9"/>
                                        </p:tgtEl>
                                        <p:attrNameLst>
                                          <p:attrName>style.visibility</p:attrName>
                                        </p:attrNameLst>
                                      </p:cBhvr>
                                      <p:to>
                                        <p:strVal val="visible"/>
                                      </p:to>
                                    </p:set>
                                    <p:animEffect transition="in" filter="blinds(horizontal)">
                                      <p:cBhvr>
                                        <p:cTn id="12" dur="500"/>
                                        <p:tgtEl>
                                          <p:spTgt spid="2560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5607"/>
                                        </p:tgtEl>
                                        <p:attrNameLst>
                                          <p:attrName>style.visibility</p:attrName>
                                        </p:attrNameLst>
                                      </p:cBhvr>
                                      <p:to>
                                        <p:strVal val="visible"/>
                                      </p:to>
                                    </p:set>
                                    <p:animEffect transition="in" filter="blinds(horizontal)">
                                      <p:cBhvr>
                                        <p:cTn id="15" dur="500"/>
                                        <p:tgtEl>
                                          <p:spTgt spid="2560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25610"/>
                                        </p:tgtEl>
                                        <p:attrNameLst>
                                          <p:attrName>style.visibility</p:attrName>
                                        </p:attrNameLst>
                                      </p:cBhvr>
                                      <p:to>
                                        <p:strVal val="visible"/>
                                      </p:to>
                                    </p:set>
                                    <p:animEffect transition="in" filter="blinds(horizontal)">
                                      <p:cBhvr>
                                        <p:cTn id="20" dur="500"/>
                                        <p:tgtEl>
                                          <p:spTgt spid="256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605"/>
                                        </p:tgtEl>
                                        <p:attrNameLst>
                                          <p:attrName>style.visibility</p:attrName>
                                        </p:attrNameLst>
                                      </p:cBhvr>
                                      <p:to>
                                        <p:strVal val="visible"/>
                                      </p:to>
                                    </p:set>
                                    <p:animEffect transition="in" filter="fade">
                                      <p:cBhvr>
                                        <p:cTn id="23" dur="5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7" grpId="0" animBg="1"/>
      <p:bldP spid="2560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534812" y="1036784"/>
            <a:ext cx="6894688" cy="3551190"/>
          </a:xfrm>
        </p:spPr>
        <p:txBody>
          <a:bodyPr/>
          <a:lstStyle/>
          <a:p>
            <a:pPr eaLnBrk="1" hangingPunct="1">
              <a:lnSpc>
                <a:spcPct val="90000"/>
              </a:lnSpc>
              <a:buFontTx/>
              <a:buNone/>
            </a:pPr>
            <a:r>
              <a:rPr lang="sv-SE" altLang="sv-SE" dirty="0" smtClean="0">
                <a:latin typeface="+mn-lt"/>
                <a:cs typeface="Times New Roman" panose="02020603050405020304" pitchFamily="18" charset="0"/>
              </a:rPr>
              <a:t>Hålla </a:t>
            </a:r>
            <a:r>
              <a:rPr lang="sv-SE" altLang="sv-SE" dirty="0">
                <a:latin typeface="+mn-lt"/>
                <a:cs typeface="Times New Roman" panose="02020603050405020304" pitchFamily="18" charset="0"/>
              </a:rPr>
              <a:t>sig sysselsatt                                       </a:t>
            </a:r>
            <a:r>
              <a:rPr lang="sv-SE" altLang="sv-SE" dirty="0" smtClean="0">
                <a:latin typeface="+mn-lt"/>
                <a:cs typeface="Times New Roman" panose="02020603050405020304" pitchFamily="18" charset="0"/>
              </a:rPr>
              <a:t>	 Gå </a:t>
            </a:r>
            <a:r>
              <a:rPr lang="sv-SE" altLang="sv-SE" dirty="0">
                <a:latin typeface="+mn-lt"/>
                <a:cs typeface="Times New Roman" panose="02020603050405020304" pitchFamily="18" charset="0"/>
              </a:rPr>
              <a:t>en annan väg</a:t>
            </a:r>
          </a:p>
          <a:p>
            <a:pPr eaLnBrk="1" hangingPunct="1">
              <a:lnSpc>
                <a:spcPct val="90000"/>
              </a:lnSpc>
              <a:buFontTx/>
              <a:buNone/>
            </a:pPr>
            <a:r>
              <a:rPr lang="sv-SE" altLang="sv-SE" dirty="0">
                <a:latin typeface="+mn-lt"/>
                <a:cs typeface="Times New Roman" panose="02020603050405020304" pitchFamily="18" charset="0"/>
              </a:rPr>
              <a:t>Tänka på annat                                            </a:t>
            </a:r>
            <a:r>
              <a:rPr lang="sv-SE" altLang="sv-SE" dirty="0" smtClean="0">
                <a:latin typeface="+mn-lt"/>
                <a:cs typeface="Times New Roman" panose="02020603050405020304" pitchFamily="18" charset="0"/>
              </a:rPr>
              <a:t>	 Gå </a:t>
            </a:r>
            <a:r>
              <a:rPr lang="sv-SE" altLang="sv-SE" dirty="0">
                <a:latin typeface="+mn-lt"/>
                <a:cs typeface="Times New Roman" panose="02020603050405020304" pitchFamily="18" charset="0"/>
              </a:rPr>
              <a:t>fort och titta ner</a:t>
            </a:r>
          </a:p>
          <a:p>
            <a:pPr eaLnBrk="1" hangingPunct="1">
              <a:lnSpc>
                <a:spcPct val="90000"/>
              </a:lnSpc>
              <a:buFontTx/>
              <a:buNone/>
            </a:pPr>
            <a:r>
              <a:rPr lang="sv-SE" altLang="sv-SE" dirty="0">
                <a:latin typeface="+mn-lt"/>
                <a:cs typeface="Times New Roman" panose="02020603050405020304" pitchFamily="18" charset="0"/>
              </a:rPr>
              <a:t>Distrahera sig på olika sätt                             </a:t>
            </a:r>
            <a:r>
              <a:rPr lang="sv-SE" altLang="sv-SE" dirty="0" smtClean="0">
                <a:latin typeface="+mn-lt"/>
                <a:cs typeface="Times New Roman" panose="02020603050405020304" pitchFamily="18" charset="0"/>
              </a:rPr>
              <a:t>	Lämna/fly</a:t>
            </a:r>
            <a:endParaRPr lang="sv-SE" altLang="sv-SE" dirty="0">
              <a:latin typeface="+mn-lt"/>
              <a:cs typeface="Times New Roman" panose="02020603050405020304" pitchFamily="18" charset="0"/>
            </a:endParaRPr>
          </a:p>
          <a:p>
            <a:pPr eaLnBrk="1" hangingPunct="1">
              <a:lnSpc>
                <a:spcPct val="90000"/>
              </a:lnSpc>
              <a:buFontTx/>
              <a:buNone/>
            </a:pPr>
            <a:r>
              <a:rPr lang="sv-SE" altLang="sv-SE" dirty="0">
                <a:latin typeface="+mn-lt"/>
                <a:cs typeface="Times New Roman" panose="02020603050405020304" pitchFamily="18" charset="0"/>
              </a:rPr>
              <a:t>Förbereda sig igen                                         </a:t>
            </a:r>
            <a:r>
              <a:rPr lang="sv-SE" altLang="sv-SE" dirty="0" smtClean="0">
                <a:latin typeface="+mn-lt"/>
                <a:cs typeface="Times New Roman" panose="02020603050405020304" pitchFamily="18" charset="0"/>
              </a:rPr>
              <a:t>	Helt </a:t>
            </a:r>
            <a:r>
              <a:rPr lang="sv-SE" altLang="sv-SE" dirty="0">
                <a:latin typeface="+mn-lt"/>
                <a:cs typeface="Times New Roman" panose="02020603050405020304" pitchFamily="18" charset="0"/>
              </a:rPr>
              <a:t>undvika det man är rädd för</a:t>
            </a:r>
          </a:p>
          <a:p>
            <a:pPr eaLnBrk="1" hangingPunct="1">
              <a:lnSpc>
                <a:spcPct val="90000"/>
              </a:lnSpc>
              <a:buFontTx/>
              <a:buNone/>
            </a:pPr>
            <a:r>
              <a:rPr lang="sv-SE" altLang="sv-SE" dirty="0">
                <a:latin typeface="+mn-lt"/>
                <a:cs typeface="Times New Roman" panose="02020603050405020304" pitchFamily="18" charset="0"/>
              </a:rPr>
              <a:t>Oroa sig                                                         	Isolera sig</a:t>
            </a:r>
          </a:p>
          <a:p>
            <a:pPr eaLnBrk="1" hangingPunct="1">
              <a:lnSpc>
                <a:spcPct val="90000"/>
              </a:lnSpc>
              <a:buFontTx/>
              <a:buNone/>
            </a:pPr>
            <a:r>
              <a:rPr lang="sv-SE" altLang="sv-SE" dirty="0">
                <a:latin typeface="+mn-lt"/>
                <a:cs typeface="Times New Roman" panose="02020603050405020304" pitchFamily="18" charset="0"/>
              </a:rPr>
              <a:t>Planera                                                           	Ej svara i telefonen/ ringa</a:t>
            </a:r>
          </a:p>
          <a:p>
            <a:pPr eaLnBrk="1" hangingPunct="1">
              <a:lnSpc>
                <a:spcPct val="90000"/>
              </a:lnSpc>
              <a:buFontTx/>
              <a:buNone/>
            </a:pPr>
            <a:r>
              <a:rPr lang="sv-SE" altLang="sv-SE" dirty="0">
                <a:latin typeface="+mn-lt"/>
                <a:cs typeface="Times New Roman" panose="02020603050405020304" pitchFamily="18" charset="0"/>
              </a:rPr>
              <a:t>Kontrollera			Ha mobilen i fickan</a:t>
            </a:r>
          </a:p>
          <a:p>
            <a:pPr eaLnBrk="1" hangingPunct="1">
              <a:lnSpc>
                <a:spcPct val="90000"/>
              </a:lnSpc>
              <a:buFontTx/>
              <a:buNone/>
            </a:pPr>
            <a:r>
              <a:rPr lang="sv-SE" altLang="sv-SE" dirty="0">
                <a:latin typeface="+mn-lt"/>
                <a:cs typeface="Times New Roman" panose="02020603050405020304" pitchFamily="18" charset="0"/>
              </a:rPr>
              <a:t>Skjuta upp 			</a:t>
            </a:r>
            <a:r>
              <a:rPr lang="sv-SE" altLang="sv-SE" dirty="0" smtClean="0">
                <a:latin typeface="+mn-lt"/>
                <a:cs typeface="Times New Roman" panose="02020603050405020304" pitchFamily="18" charset="0"/>
              </a:rPr>
              <a:t>	Dricka </a:t>
            </a:r>
            <a:r>
              <a:rPr lang="sv-SE" altLang="sv-SE" dirty="0">
                <a:latin typeface="+mn-lt"/>
                <a:cs typeface="Times New Roman" panose="02020603050405020304" pitchFamily="18" charset="0"/>
              </a:rPr>
              <a:t>alkohol </a:t>
            </a:r>
          </a:p>
          <a:p>
            <a:pPr eaLnBrk="1" hangingPunct="1">
              <a:lnSpc>
                <a:spcPct val="90000"/>
              </a:lnSpc>
              <a:buFontTx/>
              <a:buNone/>
            </a:pPr>
            <a:r>
              <a:rPr lang="sv-SE" altLang="sv-SE" dirty="0">
                <a:latin typeface="+mn-lt"/>
                <a:cs typeface="Times New Roman" panose="02020603050405020304" pitchFamily="18" charset="0"/>
              </a:rPr>
              <a:t>Spänna sig                                                    	Lugnande tablett i fickan</a:t>
            </a:r>
          </a:p>
          <a:p>
            <a:pPr eaLnBrk="1" hangingPunct="1">
              <a:lnSpc>
                <a:spcPct val="90000"/>
              </a:lnSpc>
              <a:buFontTx/>
              <a:buNone/>
            </a:pPr>
            <a:r>
              <a:rPr lang="sv-SE" altLang="sv-SE" dirty="0">
                <a:latin typeface="+mn-lt"/>
                <a:cs typeface="Times New Roman" panose="02020603050405020304" pitchFamily="18" charset="0"/>
              </a:rPr>
              <a:t>Undvika ögonkontakt			</a:t>
            </a:r>
          </a:p>
          <a:p>
            <a:pPr eaLnBrk="1" hangingPunct="1">
              <a:lnSpc>
                <a:spcPct val="90000"/>
              </a:lnSpc>
              <a:buFontTx/>
              <a:buNone/>
            </a:pPr>
            <a:r>
              <a:rPr lang="sv-SE" altLang="sv-SE" dirty="0">
                <a:latin typeface="+mn-lt"/>
                <a:cs typeface="Times New Roman" panose="02020603050405020304" pitchFamily="18" charset="0"/>
              </a:rPr>
              <a:t>					</a:t>
            </a:r>
            <a:r>
              <a:rPr lang="sv-SE" altLang="sv-SE" dirty="0">
                <a:solidFill>
                  <a:srgbClr val="FF0000"/>
                </a:solidFill>
                <a:latin typeface="+mn-lt"/>
                <a:cs typeface="Times New Roman" panose="02020603050405020304" pitchFamily="18" charset="0"/>
              </a:rPr>
              <a:t>Möjligheterna är oändliga …</a:t>
            </a:r>
          </a:p>
        </p:txBody>
      </p:sp>
      <p:sp>
        <p:nvSpPr>
          <p:cNvPr id="2" name="Rubrik 1"/>
          <p:cNvSpPr>
            <a:spLocks noGrp="1"/>
          </p:cNvSpPr>
          <p:nvPr>
            <p:ph type="title"/>
          </p:nvPr>
        </p:nvSpPr>
        <p:spPr>
          <a:xfrm>
            <a:off x="534812" y="555526"/>
            <a:ext cx="7637588" cy="481258"/>
          </a:xfrm>
        </p:spPr>
        <p:txBody>
          <a:bodyPr>
            <a:normAutofit fontScale="90000"/>
          </a:bodyPr>
          <a:lstStyle/>
          <a:p>
            <a:r>
              <a:rPr lang="sv-SE" dirty="0" smtClean="0"/>
              <a:t>Exempel på undvikanden och säkerhetsbeteenden</a:t>
            </a:r>
            <a:endParaRPr lang="sv-SE" dirty="0"/>
          </a:p>
        </p:txBody>
      </p:sp>
    </p:spTree>
    <p:extLst>
      <p:ext uri="{BB962C8B-B14F-4D97-AF65-F5344CB8AC3E}">
        <p14:creationId xmlns:p14="http://schemas.microsoft.com/office/powerpoint/2010/main" val="35553145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lstStyle/>
          <a:p>
            <a:pPr eaLnBrk="1" hangingPunct="1">
              <a:lnSpc>
                <a:spcPct val="90000"/>
              </a:lnSpc>
            </a:pPr>
            <a:endParaRPr lang="sv-SE" altLang="sv-SE" sz="1500" b="1" dirty="0" smtClean="0"/>
          </a:p>
          <a:p>
            <a:pPr eaLnBrk="1" hangingPunct="1">
              <a:lnSpc>
                <a:spcPct val="90000"/>
              </a:lnSpc>
            </a:pPr>
            <a:endParaRPr lang="sv-SE" altLang="sv-SE" sz="1500" b="1" dirty="0"/>
          </a:p>
          <a:p>
            <a:pPr eaLnBrk="1" hangingPunct="1">
              <a:lnSpc>
                <a:spcPct val="90000"/>
              </a:lnSpc>
            </a:pPr>
            <a:endParaRPr lang="sv-SE" altLang="sv-SE" sz="1500" b="1" dirty="0" smtClean="0"/>
          </a:p>
          <a:p>
            <a:pPr eaLnBrk="1" hangingPunct="1">
              <a:lnSpc>
                <a:spcPct val="90000"/>
              </a:lnSpc>
            </a:pPr>
            <a:endParaRPr lang="sv-SE" altLang="sv-SE" sz="1500" b="1" dirty="0"/>
          </a:p>
          <a:p>
            <a:pPr eaLnBrk="1" hangingPunct="1">
              <a:lnSpc>
                <a:spcPct val="90000"/>
              </a:lnSpc>
            </a:pPr>
            <a:endParaRPr lang="sv-SE" altLang="sv-SE" sz="1500" b="1" dirty="0" smtClean="0"/>
          </a:p>
        </p:txBody>
      </p:sp>
      <p:sp>
        <p:nvSpPr>
          <p:cNvPr id="49155" name="Rectangle 2"/>
          <p:cNvSpPr>
            <a:spLocks noGrp="1" noChangeArrowheads="1"/>
          </p:cNvSpPr>
          <p:nvPr>
            <p:ph type="title"/>
          </p:nvPr>
        </p:nvSpPr>
        <p:spPr>
          <a:xfrm>
            <a:off x="534812" y="627534"/>
            <a:ext cx="5400000" cy="481258"/>
          </a:xfrm>
        </p:spPr>
        <p:txBody>
          <a:bodyPr>
            <a:normAutofit fontScale="90000"/>
          </a:bodyPr>
          <a:lstStyle/>
          <a:p>
            <a:pPr eaLnBrk="1" hangingPunct="1"/>
            <a:r>
              <a:rPr lang="sv-SE" altLang="sv-SE" sz="2700" dirty="0"/>
              <a:t>Problemet med undvikande</a:t>
            </a:r>
          </a:p>
        </p:txBody>
      </p:sp>
      <p:sp>
        <p:nvSpPr>
          <p:cNvPr id="2" name="textruta 1"/>
          <p:cNvSpPr txBox="1"/>
          <p:nvPr/>
        </p:nvSpPr>
        <p:spPr>
          <a:xfrm>
            <a:off x="527708" y="1108792"/>
            <a:ext cx="7565580" cy="3662541"/>
          </a:xfrm>
          <a:prstGeom prst="rect">
            <a:avLst/>
          </a:prstGeom>
          <a:noFill/>
        </p:spPr>
        <p:txBody>
          <a:bodyPr wrap="square" rtlCol="0">
            <a:spAutoFit/>
          </a:bodyPr>
          <a:lstStyle/>
          <a:p>
            <a:pPr>
              <a:lnSpc>
                <a:spcPct val="90000"/>
              </a:lnSpc>
            </a:pPr>
            <a:r>
              <a:rPr lang="sv-SE" altLang="sv-SE" sz="2000" b="1" dirty="0"/>
              <a:t>Vissa händelser och upplevelser går inte att undvika:</a:t>
            </a:r>
            <a:br>
              <a:rPr lang="sv-SE" altLang="sv-SE" sz="2000" b="1" dirty="0"/>
            </a:br>
            <a:r>
              <a:rPr lang="sv-SE" altLang="sv-SE" sz="2000" dirty="0"/>
              <a:t>Om vi försöker förändra något som inte går att förändra så tröttar vi ut oss själva.</a:t>
            </a:r>
            <a:br>
              <a:rPr lang="sv-SE" altLang="sv-SE" sz="2000" dirty="0"/>
            </a:br>
            <a:endParaRPr lang="sv-SE" altLang="sv-SE" sz="2000" dirty="0"/>
          </a:p>
          <a:p>
            <a:pPr>
              <a:lnSpc>
                <a:spcPct val="90000"/>
              </a:lnSpc>
            </a:pPr>
            <a:r>
              <a:rPr lang="sv-SE" altLang="sv-SE" sz="2000" b="1" dirty="0"/>
              <a:t>Undvikande fungerar dåligt på lång sikt:</a:t>
            </a:r>
            <a:br>
              <a:rPr lang="sv-SE" altLang="sv-SE" sz="2000" b="1" dirty="0"/>
            </a:br>
            <a:r>
              <a:rPr lang="sv-SE" altLang="sv-SE" sz="2000" dirty="0"/>
              <a:t>På kort sikt är undvikande skönt, men på lång sikt bidrar undvikande till att obehag </a:t>
            </a:r>
            <a:r>
              <a:rPr lang="sv-SE" altLang="sv-SE" sz="2000" dirty="0" smtClean="0"/>
              <a:t>håller i sig eller förvärras.</a:t>
            </a:r>
            <a:r>
              <a:rPr lang="sv-SE" altLang="sv-SE" sz="2000" dirty="0"/>
              <a:t/>
            </a:r>
            <a:br>
              <a:rPr lang="sv-SE" altLang="sv-SE" sz="2000" dirty="0"/>
            </a:br>
            <a:endParaRPr lang="sv-SE" altLang="sv-SE" sz="2000" dirty="0"/>
          </a:p>
          <a:p>
            <a:pPr>
              <a:lnSpc>
                <a:spcPct val="90000"/>
              </a:lnSpc>
            </a:pPr>
            <a:r>
              <a:rPr lang="sv-SE" altLang="sv-SE" sz="2000" b="1" dirty="0"/>
              <a:t>Undvikande leder till ett begränsat liv:</a:t>
            </a:r>
            <a:br>
              <a:rPr lang="sv-SE" altLang="sv-SE" sz="2000" b="1" dirty="0"/>
            </a:br>
            <a:r>
              <a:rPr lang="sv-SE" altLang="sv-SE" sz="2000" dirty="0"/>
              <a:t>Om vi ständigt undviker så går vi samtidigt miste om de positiva effekterna av att närma oss det som är allra viktigast för oss. Livet blir avskuret och begränsat. </a:t>
            </a:r>
            <a:endParaRPr lang="sv-SE" altLang="sv-SE" sz="2000" b="1" dirty="0"/>
          </a:p>
          <a:p>
            <a:endParaRPr lang="sv-SE" sz="1600" dirty="0" err="1" smtClean="0"/>
          </a:p>
        </p:txBody>
      </p:sp>
    </p:spTree>
    <p:extLst>
      <p:ext uri="{BB962C8B-B14F-4D97-AF65-F5344CB8AC3E}">
        <p14:creationId xmlns:p14="http://schemas.microsoft.com/office/powerpoint/2010/main" val="2338116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4"/>
          <p:cNvSpPr>
            <a:spLocks noChangeShapeType="1"/>
          </p:cNvSpPr>
          <p:nvPr/>
        </p:nvSpPr>
        <p:spPr bwMode="auto">
          <a:xfrm>
            <a:off x="1331119" y="2949179"/>
            <a:ext cx="426601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350"/>
          </a:p>
        </p:txBody>
      </p:sp>
      <p:sp>
        <p:nvSpPr>
          <p:cNvPr id="15367" name="Freeform 7"/>
          <p:cNvSpPr>
            <a:spLocks/>
          </p:cNvSpPr>
          <p:nvPr/>
        </p:nvSpPr>
        <p:spPr bwMode="auto">
          <a:xfrm>
            <a:off x="2843213" y="2193132"/>
            <a:ext cx="1008460" cy="756047"/>
          </a:xfrm>
          <a:custGeom>
            <a:avLst/>
            <a:gdLst>
              <a:gd name="T0" fmla="*/ 0 w 847"/>
              <a:gd name="T1" fmla="*/ 2147483646 h 635"/>
              <a:gd name="T2" fmla="*/ 2147483646 w 847"/>
              <a:gd name="T3" fmla="*/ 2147483646 h 635"/>
              <a:gd name="T4" fmla="*/ 2147483646 w 847"/>
              <a:gd name="T5" fmla="*/ 2147483646 h 635"/>
              <a:gd name="T6" fmla="*/ 0 w 847"/>
              <a:gd name="T7" fmla="*/ 0 h 6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47" h="635">
                <a:moveTo>
                  <a:pt x="0" y="635"/>
                </a:moveTo>
                <a:cubicBezTo>
                  <a:pt x="302" y="601"/>
                  <a:pt x="605" y="567"/>
                  <a:pt x="726" y="499"/>
                </a:cubicBezTo>
                <a:cubicBezTo>
                  <a:pt x="847" y="431"/>
                  <a:pt x="847" y="310"/>
                  <a:pt x="726" y="227"/>
                </a:cubicBezTo>
                <a:cubicBezTo>
                  <a:pt x="605" y="144"/>
                  <a:pt x="302" y="72"/>
                  <a:pt x="0" y="0"/>
                </a:cubicBezTo>
              </a:path>
            </a:pathLst>
          </a:custGeom>
          <a:noFill/>
          <a:ln w="381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350"/>
          </a:p>
        </p:txBody>
      </p:sp>
      <p:grpSp>
        <p:nvGrpSpPr>
          <p:cNvPr id="15370" name="Group 10"/>
          <p:cNvGrpSpPr>
            <a:grpSpLocks/>
          </p:cNvGrpSpPr>
          <p:nvPr/>
        </p:nvGrpSpPr>
        <p:grpSpPr bwMode="auto">
          <a:xfrm>
            <a:off x="5651897" y="2301479"/>
            <a:ext cx="2057400" cy="1378744"/>
            <a:chOff x="3969" y="1616"/>
            <a:chExt cx="1728" cy="1158"/>
          </a:xfrm>
        </p:grpSpPr>
        <p:sp>
          <p:nvSpPr>
            <p:cNvPr id="51213" name="Cloud"/>
            <p:cNvSpPr>
              <a:spLocks noChangeAspect="1" noEditPoints="1" noChangeArrowheads="1"/>
            </p:cNvSpPr>
            <p:nvPr/>
          </p:nvSpPr>
          <p:spPr bwMode="auto">
            <a:xfrm>
              <a:off x="3969" y="1616"/>
              <a:ext cx="1728" cy="115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5 w 21600"/>
                <a:gd name="T13" fmla="*/ 3264 h 21600"/>
                <a:gd name="T14" fmla="*/ 17088 w 21600"/>
                <a:gd name="T15" fmla="*/ 17328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25400">
              <a:solidFill>
                <a:srgbClr val="000000"/>
              </a:solidFill>
              <a:miter lim="800000"/>
              <a:headEnd/>
              <a:tailEnd/>
            </a:ln>
            <a:effectLst>
              <a:outerShdw dist="107763" dir="2700000" algn="ctr" rotWithShape="0">
                <a:srgbClr val="808080"/>
              </a:outerShdw>
            </a:effectLst>
          </p:spPr>
          <p:txBody>
            <a:bodyPr/>
            <a:lstStyle/>
            <a:p>
              <a:endParaRPr lang="sv-SE" sz="1350"/>
            </a:p>
          </p:txBody>
        </p:sp>
        <p:sp>
          <p:nvSpPr>
            <p:cNvPr id="51214" name="Text Box 9"/>
            <p:cNvSpPr txBox="1">
              <a:spLocks noChangeArrowheads="1"/>
            </p:cNvSpPr>
            <p:nvPr/>
          </p:nvSpPr>
          <p:spPr bwMode="auto">
            <a:xfrm>
              <a:off x="4241" y="1898"/>
              <a:ext cx="1089" cy="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sv-SE" altLang="sv-SE" sz="1800"/>
                <a:t>Nära relation</a:t>
              </a:r>
            </a:p>
          </p:txBody>
        </p:sp>
      </p:grpSp>
      <p:sp>
        <p:nvSpPr>
          <p:cNvPr id="15372" name="Text Box 12"/>
          <p:cNvSpPr txBox="1">
            <a:spLocks noChangeArrowheads="1"/>
          </p:cNvSpPr>
          <p:nvPr/>
        </p:nvSpPr>
        <p:spPr bwMode="auto">
          <a:xfrm>
            <a:off x="3708798" y="3802691"/>
            <a:ext cx="9060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v-SE" altLang="sv-SE" sz="1800" dirty="0"/>
              <a:t>Rädsla</a:t>
            </a:r>
          </a:p>
        </p:txBody>
      </p:sp>
      <p:sp>
        <p:nvSpPr>
          <p:cNvPr id="15377" name="Text Box 17"/>
          <p:cNvSpPr txBox="1">
            <a:spLocks noChangeArrowheads="1"/>
          </p:cNvSpPr>
          <p:nvPr/>
        </p:nvSpPr>
        <p:spPr bwMode="auto">
          <a:xfrm>
            <a:off x="3708798" y="1773020"/>
            <a:ext cx="12263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v-SE" altLang="sv-SE" sz="1800" dirty="0"/>
              <a:t>Obehag</a:t>
            </a:r>
          </a:p>
        </p:txBody>
      </p:sp>
      <p:pic>
        <p:nvPicPr>
          <p:cNvPr id="51207" name="Picture 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5335">
            <a:off x="2087166" y="2247901"/>
            <a:ext cx="514350" cy="71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9" name="Text Box 19"/>
          <p:cNvSpPr txBox="1">
            <a:spLocks noChangeArrowheads="1"/>
          </p:cNvSpPr>
          <p:nvPr/>
        </p:nvSpPr>
        <p:spPr bwMode="auto">
          <a:xfrm>
            <a:off x="3685579" y="3237436"/>
            <a:ext cx="107811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v-SE" altLang="sv-SE" sz="1800" dirty="0"/>
              <a:t>”Jag är äcklig”</a:t>
            </a:r>
          </a:p>
        </p:txBody>
      </p:sp>
      <p:sp>
        <p:nvSpPr>
          <p:cNvPr id="15380" name="Text Box 20"/>
          <p:cNvSpPr txBox="1">
            <a:spLocks noChangeArrowheads="1"/>
          </p:cNvSpPr>
          <p:nvPr/>
        </p:nvSpPr>
        <p:spPr bwMode="auto">
          <a:xfrm>
            <a:off x="3792140" y="2059781"/>
            <a:ext cx="124658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v-SE" altLang="sv-SE" sz="1800" dirty="0"/>
              <a:t>”Ingen tycker om mig”</a:t>
            </a:r>
          </a:p>
        </p:txBody>
      </p:sp>
      <p:sp>
        <p:nvSpPr>
          <p:cNvPr id="15381" name="Text Box 21"/>
          <p:cNvSpPr txBox="1">
            <a:spLocks noChangeArrowheads="1"/>
          </p:cNvSpPr>
          <p:nvPr/>
        </p:nvSpPr>
        <p:spPr bwMode="auto">
          <a:xfrm>
            <a:off x="3724374" y="2938580"/>
            <a:ext cx="7798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v-SE" altLang="sv-SE" sz="1800" dirty="0"/>
              <a:t>Ilska</a:t>
            </a:r>
          </a:p>
        </p:txBody>
      </p:sp>
      <p:sp>
        <p:nvSpPr>
          <p:cNvPr id="15382" name="Text Box 22"/>
          <p:cNvSpPr txBox="1">
            <a:spLocks noChangeArrowheads="1"/>
          </p:cNvSpPr>
          <p:nvPr/>
        </p:nvSpPr>
        <p:spPr bwMode="auto">
          <a:xfrm>
            <a:off x="3708798" y="1488282"/>
            <a:ext cx="10548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v-SE" altLang="sv-SE" sz="1800"/>
              <a:t>Ångest</a:t>
            </a:r>
          </a:p>
        </p:txBody>
      </p:sp>
      <p:sp>
        <p:nvSpPr>
          <p:cNvPr id="51212" name="Rectangle 2"/>
          <p:cNvSpPr>
            <a:spLocks noGrp="1" noChangeArrowheads="1"/>
          </p:cNvSpPr>
          <p:nvPr>
            <p:ph type="title"/>
          </p:nvPr>
        </p:nvSpPr>
        <p:spPr/>
        <p:txBody>
          <a:bodyPr>
            <a:normAutofit fontScale="90000"/>
          </a:bodyPr>
          <a:lstStyle/>
          <a:p>
            <a:pPr eaLnBrk="1" hangingPunct="1"/>
            <a:r>
              <a:rPr lang="sv-SE" altLang="sv-SE" sz="2700" dirty="0"/>
              <a:t>Problemet med undvikande</a:t>
            </a:r>
          </a:p>
        </p:txBody>
      </p:sp>
    </p:spTree>
    <p:extLst>
      <p:ext uri="{BB962C8B-B14F-4D97-AF65-F5344CB8AC3E}">
        <p14:creationId xmlns:p14="http://schemas.microsoft.com/office/powerpoint/2010/main" val="2713281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8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8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7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37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37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53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2" grpId="0"/>
      <p:bldP spid="15377" grpId="0"/>
      <p:bldP spid="15379" grpId="0"/>
      <p:bldP spid="15380" grpId="0"/>
      <p:bldP spid="15381" grpId="0"/>
      <p:bldP spid="1538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34812" y="411510"/>
            <a:ext cx="9005740" cy="888688"/>
          </a:xfrm>
        </p:spPr>
        <p:txBody>
          <a:bodyPr>
            <a:normAutofit/>
          </a:bodyPr>
          <a:lstStyle/>
          <a:p>
            <a:pPr eaLnBrk="1" hangingPunct="1"/>
            <a:r>
              <a:rPr lang="sv-SE" altLang="sv-SE" sz="2700" dirty="0" smtClean="0"/>
              <a:t>Vad kan </a:t>
            </a:r>
            <a:r>
              <a:rPr lang="sv-SE" altLang="sv-SE" sz="2700" dirty="0"/>
              <a:t>man göra </a:t>
            </a:r>
            <a:r>
              <a:rPr lang="sv-SE" altLang="sv-SE" sz="2700" dirty="0" smtClean="0"/>
              <a:t>åt ångest?</a:t>
            </a:r>
            <a:endParaRPr lang="sv-SE" altLang="sv-SE" sz="2700" dirty="0"/>
          </a:p>
        </p:txBody>
      </p:sp>
      <p:sp>
        <p:nvSpPr>
          <p:cNvPr id="53251" name="Rectangle 3"/>
          <p:cNvSpPr>
            <a:spLocks noGrp="1" noChangeArrowheads="1"/>
          </p:cNvSpPr>
          <p:nvPr>
            <p:ph type="body" idx="1"/>
          </p:nvPr>
        </p:nvSpPr>
        <p:spPr>
          <a:xfrm>
            <a:off x="1600200" y="1428750"/>
            <a:ext cx="5829300" cy="3086100"/>
          </a:xfrm>
        </p:spPr>
        <p:txBody>
          <a:bodyPr/>
          <a:lstStyle/>
          <a:p>
            <a:pPr eaLnBrk="1" hangingPunct="1"/>
            <a:r>
              <a:rPr lang="sv-SE" altLang="sv-SE" sz="2000" i="0" dirty="0">
                <a:latin typeface="+mn-lt"/>
                <a:cs typeface="Times New Roman" panose="02020603050405020304" pitchFamily="18" charset="0"/>
              </a:rPr>
              <a:t>Stanna kvar i situationen – ha de fysiska reaktionerna, känslorna och tankarna</a:t>
            </a:r>
          </a:p>
          <a:p>
            <a:pPr eaLnBrk="1" hangingPunct="1"/>
            <a:r>
              <a:rPr lang="sv-SE" altLang="sv-SE" sz="2000" i="0" dirty="0" smtClean="0">
                <a:latin typeface="+mn-lt"/>
                <a:cs typeface="Times New Roman" panose="02020603050405020304" pitchFamily="18" charset="0"/>
              </a:rPr>
              <a:t>Närma </a:t>
            </a:r>
            <a:r>
              <a:rPr lang="sv-SE" altLang="sv-SE" sz="2000" i="0" dirty="0">
                <a:latin typeface="+mn-lt"/>
                <a:cs typeface="Times New Roman" panose="02020603050405020304" pitchFamily="18" charset="0"/>
              </a:rPr>
              <a:t>sig </a:t>
            </a:r>
            <a:r>
              <a:rPr lang="sv-SE" altLang="sv-SE" sz="2000" i="0" dirty="0" smtClean="0">
                <a:latin typeface="+mn-lt"/>
                <a:cs typeface="Times New Roman" panose="02020603050405020304" pitchFamily="18" charset="0"/>
              </a:rPr>
              <a:t>det </a:t>
            </a:r>
            <a:r>
              <a:rPr lang="sv-SE" altLang="sv-SE" sz="2000" i="0" dirty="0">
                <a:latin typeface="+mn-lt"/>
                <a:cs typeface="Times New Roman" panose="02020603050405020304" pitchFamily="18" charset="0"/>
              </a:rPr>
              <a:t>man är rädd för – </a:t>
            </a:r>
            <a:r>
              <a:rPr lang="sv-SE" altLang="sv-SE" sz="2000" i="0" dirty="0" smtClean="0">
                <a:solidFill>
                  <a:srgbClr val="FF0000"/>
                </a:solidFill>
                <a:latin typeface="+mn-lt"/>
                <a:cs typeface="Times New Roman" panose="02020603050405020304" pitchFamily="18" charset="0"/>
              </a:rPr>
              <a:t>exponering</a:t>
            </a:r>
            <a:endParaRPr lang="sv-SE" altLang="sv-SE" sz="2000" i="0" dirty="0">
              <a:solidFill>
                <a:srgbClr val="FF0000"/>
              </a:solidFill>
              <a:latin typeface="+mn-lt"/>
              <a:cs typeface="Times New Roman" panose="02020603050405020304" pitchFamily="18" charset="0"/>
            </a:endParaRPr>
          </a:p>
          <a:p>
            <a:pPr eaLnBrk="1" hangingPunct="1"/>
            <a:r>
              <a:rPr lang="sv-SE" altLang="sv-SE" sz="2000" i="0" dirty="0">
                <a:latin typeface="+mn-lt"/>
                <a:cs typeface="Times New Roman" panose="02020603050405020304" pitchFamily="18" charset="0"/>
              </a:rPr>
              <a:t>Ofta genom att gradvis närma sig det man har ångest för – t ex </a:t>
            </a:r>
            <a:r>
              <a:rPr lang="sv-SE" altLang="sv-SE" sz="2000" i="0" dirty="0" smtClean="0">
                <a:latin typeface="+mn-lt"/>
                <a:cs typeface="Times New Roman" panose="02020603050405020304" pitchFamily="18" charset="0"/>
              </a:rPr>
              <a:t>hunden, tunnelbanan, de fysiska symtomen </a:t>
            </a:r>
            <a:r>
              <a:rPr lang="sv-SE" altLang="sv-SE" sz="2000" i="0" dirty="0" err="1" smtClean="0">
                <a:latin typeface="+mn-lt"/>
                <a:cs typeface="Times New Roman" panose="02020603050405020304" pitchFamily="18" charset="0"/>
              </a:rPr>
              <a:t>etc</a:t>
            </a:r>
            <a:endParaRPr lang="sv-SE" altLang="sv-SE" sz="2000" i="0" dirty="0">
              <a:latin typeface="+mn-lt"/>
              <a:cs typeface="Times New Roman" panose="02020603050405020304" pitchFamily="18" charset="0"/>
            </a:endParaRPr>
          </a:p>
          <a:p>
            <a:pPr eaLnBrk="1" hangingPunct="1"/>
            <a:r>
              <a:rPr lang="sv-SE" altLang="sv-SE" sz="2000" i="0" dirty="0">
                <a:latin typeface="+mn-lt"/>
                <a:cs typeface="Times New Roman" panose="02020603050405020304" pitchFamily="18" charset="0"/>
              </a:rPr>
              <a:t>Fysiska sensationer, minnen, tankar &amp; </a:t>
            </a:r>
            <a:r>
              <a:rPr lang="sv-SE" altLang="sv-SE" sz="2000" i="0" dirty="0" smtClean="0">
                <a:latin typeface="+mn-lt"/>
                <a:cs typeface="Times New Roman" panose="02020603050405020304" pitchFamily="18" charset="0"/>
              </a:rPr>
              <a:t>känslor</a:t>
            </a:r>
          </a:p>
          <a:p>
            <a:pPr eaLnBrk="1" hangingPunct="1"/>
            <a:r>
              <a:rPr lang="sv-SE" altLang="sv-SE" sz="2000" i="0" dirty="0" smtClean="0">
                <a:latin typeface="+mn-lt"/>
                <a:cs typeface="Times New Roman" panose="02020603050405020304" pitchFamily="18" charset="0"/>
              </a:rPr>
              <a:t>Viktigt att avstå från säkerhetsbeteenden</a:t>
            </a:r>
            <a:endParaRPr lang="sv-SE" altLang="sv-SE" sz="2000" i="0" dirty="0">
              <a:latin typeface="+mn-lt"/>
              <a:cs typeface="Times New Roman" panose="02020603050405020304" pitchFamily="18" charset="0"/>
            </a:endParaRPr>
          </a:p>
          <a:p>
            <a:pPr eaLnBrk="1" hangingPunct="1">
              <a:buFontTx/>
              <a:buNone/>
            </a:pPr>
            <a:endParaRPr lang="sv-SE" altLang="sv-SE" sz="1800" dirty="0">
              <a:latin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975410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Freeform 7"/>
          <p:cNvSpPr>
            <a:spLocks/>
          </p:cNvSpPr>
          <p:nvPr/>
        </p:nvSpPr>
        <p:spPr bwMode="auto">
          <a:xfrm>
            <a:off x="2897981" y="2356247"/>
            <a:ext cx="4158854" cy="1600200"/>
          </a:xfrm>
          <a:custGeom>
            <a:avLst/>
            <a:gdLst>
              <a:gd name="T0" fmla="*/ 0 w 3780"/>
              <a:gd name="T1" fmla="*/ 2147483646 h 2640"/>
              <a:gd name="T2" fmla="*/ 2147483646 w 3780"/>
              <a:gd name="T3" fmla="*/ 2147483646 h 2640"/>
              <a:gd name="T4" fmla="*/ 2147483646 w 3780"/>
              <a:gd name="T5" fmla="*/ 2147483646 h 2640"/>
              <a:gd name="T6" fmla="*/ 2147483646 w 3780"/>
              <a:gd name="T7" fmla="*/ 2147483646 h 2640"/>
              <a:gd name="T8" fmla="*/ 0 60000 65536"/>
              <a:gd name="T9" fmla="*/ 0 60000 65536"/>
              <a:gd name="T10" fmla="*/ 0 60000 65536"/>
              <a:gd name="T11" fmla="*/ 0 60000 65536"/>
              <a:gd name="T12" fmla="*/ 0 w 3780"/>
              <a:gd name="T13" fmla="*/ 0 h 2640"/>
              <a:gd name="T14" fmla="*/ 3780 w 3780"/>
              <a:gd name="T15" fmla="*/ 2640 h 2640"/>
            </a:gdLst>
            <a:ahLst/>
            <a:cxnLst>
              <a:cxn ang="T8">
                <a:pos x="T0" y="T1"/>
              </a:cxn>
              <a:cxn ang="T9">
                <a:pos x="T2" y="T3"/>
              </a:cxn>
              <a:cxn ang="T10">
                <a:pos x="T4" y="T5"/>
              </a:cxn>
              <a:cxn ang="T11">
                <a:pos x="T6" y="T7"/>
              </a:cxn>
            </a:cxnLst>
            <a:rect l="T12" t="T13" r="T14" b="T15"/>
            <a:pathLst>
              <a:path w="3780" h="2640">
                <a:moveTo>
                  <a:pt x="0" y="2580"/>
                </a:moveTo>
                <a:cubicBezTo>
                  <a:pt x="210" y="1350"/>
                  <a:pt x="420" y="120"/>
                  <a:pt x="900" y="60"/>
                </a:cubicBezTo>
                <a:cubicBezTo>
                  <a:pt x="1380" y="0"/>
                  <a:pt x="2400" y="1800"/>
                  <a:pt x="2880" y="2220"/>
                </a:cubicBezTo>
                <a:cubicBezTo>
                  <a:pt x="3360" y="2640"/>
                  <a:pt x="3630" y="2520"/>
                  <a:pt x="3780" y="258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sv-SE" sz="1350"/>
          </a:p>
        </p:txBody>
      </p:sp>
      <p:sp>
        <p:nvSpPr>
          <p:cNvPr id="55300" name="Text Box 8"/>
          <p:cNvSpPr txBox="1">
            <a:spLocks noChangeArrowheads="1"/>
          </p:cNvSpPr>
          <p:nvPr/>
        </p:nvSpPr>
        <p:spPr bwMode="auto">
          <a:xfrm>
            <a:off x="7163991" y="3813572"/>
            <a:ext cx="661988"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v-SE" altLang="sv-SE" sz="1200" b="1" dirty="0">
                <a:latin typeface="Times New Roman" panose="02020603050405020304" pitchFamily="18" charset="0"/>
              </a:rPr>
              <a:t>TID</a:t>
            </a:r>
          </a:p>
        </p:txBody>
      </p:sp>
      <p:sp>
        <p:nvSpPr>
          <p:cNvPr id="55301" name="Text Box 9"/>
          <p:cNvSpPr txBox="1">
            <a:spLocks noChangeArrowheads="1"/>
          </p:cNvSpPr>
          <p:nvPr/>
        </p:nvSpPr>
        <p:spPr bwMode="auto">
          <a:xfrm>
            <a:off x="2412205" y="1383505"/>
            <a:ext cx="964407"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v-SE" altLang="sv-SE" sz="1200" b="1">
                <a:latin typeface="Times New Roman" panose="02020603050405020304" pitchFamily="18" charset="0"/>
              </a:rPr>
              <a:t>ÅNGEST</a:t>
            </a:r>
          </a:p>
        </p:txBody>
      </p:sp>
      <p:sp>
        <p:nvSpPr>
          <p:cNvPr id="55302" name="Text Box 10"/>
          <p:cNvSpPr txBox="1">
            <a:spLocks noChangeArrowheads="1"/>
          </p:cNvSpPr>
          <p:nvPr/>
        </p:nvSpPr>
        <p:spPr bwMode="auto">
          <a:xfrm>
            <a:off x="2786063" y="4413647"/>
            <a:ext cx="12573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v-SE" altLang="sv-SE" sz="1200" b="1">
                <a:latin typeface="Times New Roman" panose="02020603050405020304" pitchFamily="18" charset="0"/>
              </a:rPr>
              <a:t>UNDVIKANDE </a:t>
            </a:r>
          </a:p>
        </p:txBody>
      </p:sp>
      <p:sp>
        <p:nvSpPr>
          <p:cNvPr id="55303" name="AutoShape 12"/>
          <p:cNvSpPr>
            <a:spLocks noChangeArrowheads="1"/>
          </p:cNvSpPr>
          <p:nvPr/>
        </p:nvSpPr>
        <p:spPr bwMode="auto">
          <a:xfrm>
            <a:off x="4647010" y="956072"/>
            <a:ext cx="2755106" cy="2052638"/>
          </a:xfrm>
          <a:prstGeom prst="cloudCallout">
            <a:avLst>
              <a:gd name="adj1" fmla="val -100731"/>
              <a:gd name="adj2" fmla="val 67856"/>
            </a:avLst>
          </a:prstGeom>
          <a:noFill/>
          <a:ln w="9525">
            <a:solidFill>
              <a:srgbClr val="C0C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sv-SE" altLang="sv-SE" sz="900">
              <a:latin typeface="Times" panose="02020603050405020304" pitchFamily="18" charset="0"/>
            </a:endParaRPr>
          </a:p>
        </p:txBody>
      </p:sp>
      <p:sp>
        <p:nvSpPr>
          <p:cNvPr id="55304" name="Line 13"/>
          <p:cNvSpPr>
            <a:spLocks noChangeShapeType="1"/>
          </p:cNvSpPr>
          <p:nvPr/>
        </p:nvSpPr>
        <p:spPr bwMode="auto">
          <a:xfrm flipH="1" flipV="1">
            <a:off x="2844404" y="1762125"/>
            <a:ext cx="9525" cy="219908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sz="1350"/>
          </a:p>
        </p:txBody>
      </p:sp>
      <p:sp>
        <p:nvSpPr>
          <p:cNvPr id="55305" name="Text Box 14"/>
          <p:cNvSpPr txBox="1">
            <a:spLocks noChangeArrowheads="1"/>
          </p:cNvSpPr>
          <p:nvPr/>
        </p:nvSpPr>
        <p:spPr bwMode="auto">
          <a:xfrm>
            <a:off x="5000625" y="1383507"/>
            <a:ext cx="2163366" cy="1398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sv-SE" altLang="sv-SE" sz="1200">
                <a:latin typeface="Calibri" panose="020F0502020204030204" pitchFamily="34" charset="0"/>
                <a:sym typeface="Wingdings 3" panose="05040102010807070707" pitchFamily="18" charset="2"/>
              </a:rPr>
              <a:t>Tänk om jag får en ångestattack.. Tänk om jag blir tokig… Vad ska andra tycka… Tänk om andra ser att jag har ångest… Tänk om det händer min familj en olycka… Tänk om jag bli smittad… </a:t>
            </a:r>
          </a:p>
        </p:txBody>
      </p:sp>
      <p:sp>
        <p:nvSpPr>
          <p:cNvPr id="55306" name="Freeform 18"/>
          <p:cNvSpPr>
            <a:spLocks/>
          </p:cNvSpPr>
          <p:nvPr/>
        </p:nvSpPr>
        <p:spPr bwMode="auto">
          <a:xfrm>
            <a:off x="2989660" y="3440906"/>
            <a:ext cx="386953" cy="972741"/>
          </a:xfrm>
          <a:custGeom>
            <a:avLst/>
            <a:gdLst>
              <a:gd name="T0" fmla="*/ 0 w 325"/>
              <a:gd name="T1" fmla="*/ 2147483646 h 636"/>
              <a:gd name="T2" fmla="*/ 2147483646 w 325"/>
              <a:gd name="T3" fmla="*/ 2147483646 h 636"/>
              <a:gd name="T4" fmla="*/ 2147483646 w 325"/>
              <a:gd name="T5" fmla="*/ 2147483646 h 636"/>
              <a:gd name="T6" fmla="*/ 0 60000 65536"/>
              <a:gd name="T7" fmla="*/ 0 60000 65536"/>
              <a:gd name="T8" fmla="*/ 0 60000 65536"/>
              <a:gd name="T9" fmla="*/ 0 w 325"/>
              <a:gd name="T10" fmla="*/ 0 h 636"/>
              <a:gd name="T11" fmla="*/ 325 w 325"/>
              <a:gd name="T12" fmla="*/ 636 h 636"/>
            </a:gdLst>
            <a:ahLst/>
            <a:cxnLst>
              <a:cxn ang="T6">
                <a:pos x="T0" y="T1"/>
              </a:cxn>
              <a:cxn ang="T7">
                <a:pos x="T2" y="T3"/>
              </a:cxn>
              <a:cxn ang="T8">
                <a:pos x="T4" y="T5"/>
              </a:cxn>
            </a:cxnLst>
            <a:rect l="T9" t="T10" r="T11" b="T12"/>
            <a:pathLst>
              <a:path w="325" h="636">
                <a:moveTo>
                  <a:pt x="0" y="91"/>
                </a:moveTo>
                <a:cubicBezTo>
                  <a:pt x="109" y="45"/>
                  <a:pt x="219" y="0"/>
                  <a:pt x="272" y="91"/>
                </a:cubicBezTo>
                <a:cubicBezTo>
                  <a:pt x="325" y="182"/>
                  <a:pt x="310" y="523"/>
                  <a:pt x="318" y="636"/>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sv-SE" sz="1350"/>
          </a:p>
        </p:txBody>
      </p:sp>
      <p:sp>
        <p:nvSpPr>
          <p:cNvPr id="55308" name="Freeform 14"/>
          <p:cNvSpPr>
            <a:spLocks/>
          </p:cNvSpPr>
          <p:nvPr/>
        </p:nvSpPr>
        <p:spPr bwMode="auto">
          <a:xfrm>
            <a:off x="2897982" y="1653778"/>
            <a:ext cx="1026319" cy="2214563"/>
          </a:xfrm>
          <a:custGeom>
            <a:avLst/>
            <a:gdLst>
              <a:gd name="T0" fmla="*/ 0 w 408"/>
              <a:gd name="T1" fmla="*/ 2147483646 h 816"/>
              <a:gd name="T2" fmla="*/ 2147483646 w 408"/>
              <a:gd name="T3" fmla="*/ 2147483646 h 816"/>
              <a:gd name="T4" fmla="*/ 2147483646 w 408"/>
              <a:gd name="T5" fmla="*/ 0 h 816"/>
              <a:gd name="T6" fmla="*/ 0 60000 65536"/>
              <a:gd name="T7" fmla="*/ 0 60000 65536"/>
              <a:gd name="T8" fmla="*/ 0 60000 65536"/>
              <a:gd name="T9" fmla="*/ 0 w 408"/>
              <a:gd name="T10" fmla="*/ 0 h 816"/>
              <a:gd name="T11" fmla="*/ 408 w 408"/>
              <a:gd name="T12" fmla="*/ 816 h 816"/>
            </a:gdLst>
            <a:ahLst/>
            <a:cxnLst>
              <a:cxn ang="T6">
                <a:pos x="T0" y="T1"/>
              </a:cxn>
              <a:cxn ang="T7">
                <a:pos x="T2" y="T3"/>
              </a:cxn>
              <a:cxn ang="T8">
                <a:pos x="T4" y="T5"/>
              </a:cxn>
            </a:cxnLst>
            <a:rect l="T9" t="T10" r="T11" b="T12"/>
            <a:pathLst>
              <a:path w="408" h="816">
                <a:moveTo>
                  <a:pt x="0" y="816"/>
                </a:moveTo>
                <a:cubicBezTo>
                  <a:pt x="56" y="657"/>
                  <a:pt x="113" y="498"/>
                  <a:pt x="181" y="362"/>
                </a:cubicBezTo>
                <a:cubicBezTo>
                  <a:pt x="249" y="226"/>
                  <a:pt x="385" y="45"/>
                  <a:pt x="408" y="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sv-SE" sz="1350"/>
          </a:p>
        </p:txBody>
      </p:sp>
      <p:sp>
        <p:nvSpPr>
          <p:cNvPr id="55309" name="Line 14"/>
          <p:cNvSpPr>
            <a:spLocks noChangeShapeType="1"/>
          </p:cNvSpPr>
          <p:nvPr/>
        </p:nvSpPr>
        <p:spPr bwMode="auto">
          <a:xfrm>
            <a:off x="2844403" y="3975497"/>
            <a:ext cx="4319588"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v-SE" sz="1350"/>
          </a:p>
        </p:txBody>
      </p:sp>
    </p:spTree>
    <p:extLst>
      <p:ext uri="{BB962C8B-B14F-4D97-AF65-F5344CB8AC3E}">
        <p14:creationId xmlns:p14="http://schemas.microsoft.com/office/powerpoint/2010/main" val="116383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blinds(horizontal)">
                                      <p:cBhvr>
                                        <p:cTn id="7" dur="500"/>
                                        <p:tgtEl>
                                          <p:spTgt spid="25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34812" y="818940"/>
            <a:ext cx="7133532" cy="495510"/>
          </a:xfrm>
        </p:spPr>
        <p:txBody>
          <a:bodyPr>
            <a:normAutofit fontScale="90000"/>
          </a:bodyPr>
          <a:lstStyle/>
          <a:p>
            <a:pPr eaLnBrk="1" hangingPunct="1"/>
            <a:r>
              <a:rPr lang="sv-SE" altLang="sv-SE" sz="2700" dirty="0"/>
              <a:t>Vad kan man förvänta </a:t>
            </a:r>
            <a:r>
              <a:rPr lang="sv-SE" altLang="sv-SE" sz="2700" dirty="0" smtClean="0"/>
              <a:t>sig vid exponering?</a:t>
            </a:r>
            <a:endParaRPr lang="sv-SE" altLang="sv-SE" sz="2700" dirty="0"/>
          </a:p>
        </p:txBody>
      </p:sp>
      <p:sp>
        <p:nvSpPr>
          <p:cNvPr id="69635" name="Rectangle 3"/>
          <p:cNvSpPr>
            <a:spLocks noGrp="1" noChangeArrowheads="1"/>
          </p:cNvSpPr>
          <p:nvPr>
            <p:ph type="body" idx="1"/>
          </p:nvPr>
        </p:nvSpPr>
        <p:spPr>
          <a:xfrm>
            <a:off x="1543050" y="1314450"/>
            <a:ext cx="5829300" cy="2971800"/>
          </a:xfrm>
        </p:spPr>
        <p:txBody>
          <a:bodyPr/>
          <a:lstStyle/>
          <a:p>
            <a:pPr eaLnBrk="1" hangingPunct="1"/>
            <a:r>
              <a:rPr lang="sv-SE" altLang="sv-SE" sz="1800" i="0" dirty="0">
                <a:latin typeface="+mn-lt"/>
                <a:cs typeface="Times New Roman" panose="02020603050405020304" pitchFamily="18" charset="0"/>
              </a:rPr>
              <a:t>Att man får ångest</a:t>
            </a:r>
          </a:p>
          <a:p>
            <a:pPr eaLnBrk="1" hangingPunct="1"/>
            <a:r>
              <a:rPr lang="sv-SE" altLang="sv-SE" sz="1800" i="0" dirty="0">
                <a:latin typeface="+mn-lt"/>
                <a:cs typeface="Times New Roman" panose="02020603050405020304" pitchFamily="18" charset="0"/>
              </a:rPr>
              <a:t>Att tankar, känslor och minnen kommer</a:t>
            </a:r>
          </a:p>
          <a:p>
            <a:pPr eaLnBrk="1" hangingPunct="1"/>
            <a:r>
              <a:rPr lang="sv-SE" altLang="sv-SE" sz="1800" i="0" dirty="0">
                <a:latin typeface="+mn-lt"/>
                <a:cs typeface="Times New Roman" panose="02020603050405020304" pitchFamily="18" charset="0"/>
              </a:rPr>
              <a:t>Att det blir lättare under tiden, eller från gång till gång </a:t>
            </a:r>
          </a:p>
          <a:p>
            <a:pPr eaLnBrk="1" hangingPunct="1"/>
            <a:r>
              <a:rPr lang="sv-SE" altLang="sv-SE" sz="1800" i="0" dirty="0">
                <a:latin typeface="+mn-lt"/>
                <a:cs typeface="Times New Roman" panose="02020603050405020304" pitchFamily="18" charset="0"/>
              </a:rPr>
              <a:t>Att ångesten delvis kan komma tillbaka om det är långt mellan exponeringstillfällena</a:t>
            </a:r>
          </a:p>
          <a:p>
            <a:pPr eaLnBrk="1" hangingPunct="1"/>
            <a:r>
              <a:rPr lang="sv-SE" altLang="sv-SE" sz="1800" i="0" dirty="0">
                <a:latin typeface="+mn-lt"/>
                <a:cs typeface="Times New Roman" panose="02020603050405020304" pitchFamily="18" charset="0"/>
              </a:rPr>
              <a:t>Att man behöver ge sig själv beröm</a:t>
            </a:r>
          </a:p>
        </p:txBody>
      </p:sp>
    </p:spTree>
    <p:extLst>
      <p:ext uri="{BB962C8B-B14F-4D97-AF65-F5344CB8AC3E}">
        <p14:creationId xmlns:p14="http://schemas.microsoft.com/office/powerpoint/2010/main" val="2633357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fade">
                                      <p:cBhvr>
                                        <p:cTn id="12" dur="500"/>
                                        <p:tgtEl>
                                          <p:spTgt spid="69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fade">
                                      <p:cBhvr>
                                        <p:cTn id="17" dur="500"/>
                                        <p:tgtEl>
                                          <p:spTgt spid="696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Effect transition="in" filter="fade">
                                      <p:cBhvr>
                                        <p:cTn id="22" dur="500"/>
                                        <p:tgtEl>
                                          <p:spTgt spid="696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Effect transition="in" filter="fade">
                                      <p:cBhvr>
                                        <p:cTn id="27" dur="500"/>
                                        <p:tgtEl>
                                          <p:spTgt spid="69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323528" y="699542"/>
            <a:ext cx="8127438" cy="1566531"/>
          </a:xfrm>
        </p:spPr>
        <p:txBody>
          <a:bodyPr/>
          <a:lstStyle/>
          <a:p>
            <a:r>
              <a:rPr lang="sv-SE" dirty="0" smtClean="0"/>
              <a:t>Vad är rädsla, ångest och oro?</a:t>
            </a:r>
            <a:endParaRPr lang="sv-SE" dirty="0"/>
          </a:p>
        </p:txBody>
      </p:sp>
    </p:spTree>
    <p:extLst>
      <p:ext uri="{BB962C8B-B14F-4D97-AF65-F5344CB8AC3E}">
        <p14:creationId xmlns:p14="http://schemas.microsoft.com/office/powerpoint/2010/main" val="8904934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eaLnBrk="1" hangingPunct="1"/>
            <a:r>
              <a:rPr lang="sv-SE" altLang="sv-SE" sz="2700" dirty="0" smtClean="0"/>
              <a:t>Vad kan man vinna?</a:t>
            </a:r>
            <a:endParaRPr lang="sv-SE" altLang="sv-SE" sz="2700" dirty="0"/>
          </a:p>
        </p:txBody>
      </p:sp>
      <p:sp>
        <p:nvSpPr>
          <p:cNvPr id="35843" name="Rectangle 3"/>
          <p:cNvSpPr>
            <a:spLocks noGrp="1" noChangeArrowheads="1"/>
          </p:cNvSpPr>
          <p:nvPr>
            <p:ph type="body" idx="1"/>
          </p:nvPr>
        </p:nvSpPr>
        <p:spPr>
          <a:xfrm>
            <a:off x="1657350" y="1600200"/>
            <a:ext cx="5829300" cy="2743200"/>
          </a:xfrm>
        </p:spPr>
        <p:txBody>
          <a:bodyPr/>
          <a:lstStyle/>
          <a:p>
            <a:pPr eaLnBrk="1" hangingPunct="1">
              <a:defRPr/>
            </a:pPr>
            <a:r>
              <a:rPr lang="sv-SE" sz="1800" i="0" dirty="0">
                <a:latin typeface="+mn-lt"/>
                <a:cs typeface="Times New Roman" pitchFamily="18" charset="0"/>
              </a:rPr>
              <a:t>Ökad möjlighet att göra det man vill i livet</a:t>
            </a:r>
          </a:p>
          <a:p>
            <a:pPr eaLnBrk="1" hangingPunct="1">
              <a:defRPr/>
            </a:pPr>
            <a:r>
              <a:rPr lang="sv-SE" sz="1800" i="0" dirty="0">
                <a:latin typeface="+mn-lt"/>
                <a:cs typeface="Times New Roman" pitchFamily="18" charset="0"/>
              </a:rPr>
              <a:t>Större frihet</a:t>
            </a:r>
          </a:p>
          <a:p>
            <a:pPr eaLnBrk="1" hangingPunct="1">
              <a:defRPr/>
            </a:pPr>
            <a:r>
              <a:rPr lang="sv-SE" sz="1800" i="0" dirty="0">
                <a:latin typeface="+mn-lt"/>
                <a:cs typeface="Times New Roman" pitchFamily="18" charset="0"/>
              </a:rPr>
              <a:t>Nya erfarenheter</a:t>
            </a:r>
          </a:p>
          <a:p>
            <a:pPr eaLnBrk="1" hangingPunct="1">
              <a:defRPr/>
            </a:pPr>
            <a:r>
              <a:rPr lang="sv-SE" sz="1800" i="0" dirty="0">
                <a:latin typeface="+mn-lt"/>
                <a:cs typeface="Times New Roman" pitchFamily="18" charset="0"/>
              </a:rPr>
              <a:t>Självkänsla och självförtroende</a:t>
            </a:r>
          </a:p>
          <a:p>
            <a:pPr eaLnBrk="1" hangingPunct="1">
              <a:defRPr/>
            </a:pPr>
            <a:r>
              <a:rPr lang="sv-SE" sz="1800" i="0" dirty="0">
                <a:latin typeface="+mn-lt"/>
                <a:cs typeface="Times New Roman" pitchFamily="18" charset="0"/>
              </a:rPr>
              <a:t>Mindre ångest</a:t>
            </a:r>
          </a:p>
          <a:p>
            <a:pPr marL="0" indent="0">
              <a:buNone/>
              <a:defRPr/>
            </a:pPr>
            <a:endParaRPr lang="sv-SE" sz="1800" dirty="0">
              <a:latin typeface="Verdana" pitchFamily="34" charset="0"/>
              <a:cs typeface="Times New Roman" pitchFamily="18" charset="0"/>
            </a:endParaRPr>
          </a:p>
        </p:txBody>
      </p:sp>
    </p:spTree>
    <p:extLst>
      <p:ext uri="{BB962C8B-B14F-4D97-AF65-F5344CB8AC3E}">
        <p14:creationId xmlns:p14="http://schemas.microsoft.com/office/powerpoint/2010/main" val="1971513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fade">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fade">
                                      <p:cBhvr>
                                        <p:cTn id="17" dur="500"/>
                                        <p:tgtEl>
                                          <p:spTgt spid="358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fade">
                                      <p:cBhvr>
                                        <p:cTn id="22" dur="500"/>
                                        <p:tgtEl>
                                          <p:spTgt spid="358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fade">
                                      <p:cBhvr>
                                        <p:cTn id="27" dur="5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Att hantera orostankar: schemalagd orosstund</a:t>
            </a:r>
            <a:endParaRPr lang="sv-SE" dirty="0"/>
          </a:p>
        </p:txBody>
      </p:sp>
      <p:sp>
        <p:nvSpPr>
          <p:cNvPr id="3" name="Platshållare för innehåll 2"/>
          <p:cNvSpPr>
            <a:spLocks noGrp="1"/>
          </p:cNvSpPr>
          <p:nvPr>
            <p:ph idx="1"/>
          </p:nvPr>
        </p:nvSpPr>
        <p:spPr/>
        <p:txBody>
          <a:bodyPr/>
          <a:lstStyle/>
          <a:p>
            <a:endParaRPr lang="sv-SE" dirty="0"/>
          </a:p>
        </p:txBody>
      </p:sp>
      <p:sp>
        <p:nvSpPr>
          <p:cNvPr id="4" name="Platshållare för bildnummer 3"/>
          <p:cNvSpPr>
            <a:spLocks noGrp="1"/>
          </p:cNvSpPr>
          <p:nvPr>
            <p:ph type="sldNum" sz="quarter" idx="12"/>
          </p:nvPr>
        </p:nvSpPr>
        <p:spPr/>
        <p:txBody>
          <a:bodyPr/>
          <a:lstStyle/>
          <a:p>
            <a:pPr>
              <a:defRPr/>
            </a:pPr>
            <a:fld id="{6749975D-5EF3-406B-9222-71B36FDCFC8A}" type="slidenum">
              <a:rPr lang="sv-SE" altLang="sv-SE" smtClean="0"/>
              <a:pPr>
                <a:defRPr/>
              </a:pPr>
              <a:t>31</a:t>
            </a:fld>
            <a:endParaRPr lang="sv-SE" altLang="sv-SE"/>
          </a:p>
        </p:txBody>
      </p:sp>
      <p:sp>
        <p:nvSpPr>
          <p:cNvPr id="5" name="textruta 4"/>
          <p:cNvSpPr txBox="1"/>
          <p:nvPr/>
        </p:nvSpPr>
        <p:spPr>
          <a:xfrm>
            <a:off x="683568" y="1779662"/>
            <a:ext cx="7560840" cy="2308324"/>
          </a:xfrm>
          <a:prstGeom prst="rect">
            <a:avLst/>
          </a:prstGeom>
          <a:noFill/>
        </p:spPr>
        <p:txBody>
          <a:bodyPr wrap="square" rtlCol="0">
            <a:spAutoFit/>
          </a:bodyPr>
          <a:lstStyle/>
          <a:p>
            <a:r>
              <a:rPr lang="sv-SE" b="1" dirty="0"/>
              <a:t>Sätt av en tanketid</a:t>
            </a:r>
          </a:p>
          <a:p>
            <a:pPr marL="285750" lvl="0" indent="-285750">
              <a:buFont typeface="Arial" panose="020B0604020202020204" pitchFamily="34" charset="0"/>
              <a:buChar char="•"/>
            </a:pPr>
            <a:r>
              <a:rPr lang="sv-SE" dirty="0" smtClean="0"/>
              <a:t>Bestäm </a:t>
            </a:r>
            <a:r>
              <a:rPr lang="sv-SE" dirty="0"/>
              <a:t>dig för en tid, en tidslängd och en plats där du kommer göra allt ditt negativa </a:t>
            </a:r>
            <a:r>
              <a:rPr lang="sv-SE" dirty="0" smtClean="0"/>
              <a:t>tänkande.</a:t>
            </a:r>
          </a:p>
          <a:p>
            <a:pPr marL="285750" lvl="0" indent="-285750">
              <a:buFont typeface="Arial" panose="020B0604020202020204" pitchFamily="34" charset="0"/>
              <a:buChar char="•"/>
            </a:pPr>
            <a:r>
              <a:rPr lang="sv-SE" dirty="0" smtClean="0"/>
              <a:t>Försök </a:t>
            </a:r>
            <a:r>
              <a:rPr lang="sv-SE" dirty="0"/>
              <a:t>att hålla dig till samma tanketid varje dag (t ex: kl. 18, 15 min, vardagsrummet). Planera om till en annan tid om något oväntat kommer i </a:t>
            </a:r>
            <a:r>
              <a:rPr lang="sv-SE" dirty="0" smtClean="0"/>
              <a:t>vägen!</a:t>
            </a:r>
          </a:p>
          <a:p>
            <a:pPr marL="285750" lvl="0" indent="-285750">
              <a:buFont typeface="Arial" panose="020B0604020202020204" pitchFamily="34" charset="0"/>
              <a:buChar char="•"/>
            </a:pPr>
            <a:r>
              <a:rPr lang="sv-SE" dirty="0" smtClean="0"/>
              <a:t>Försök </a:t>
            </a:r>
            <a:r>
              <a:rPr lang="sv-SE" dirty="0"/>
              <a:t>att inte lägga tanketiden precis innan du ska </a:t>
            </a:r>
            <a:r>
              <a:rPr lang="sv-SE" dirty="0" smtClean="0"/>
              <a:t>sova.</a:t>
            </a:r>
          </a:p>
          <a:p>
            <a:pPr marL="285750" lvl="0" indent="-285750">
              <a:buFont typeface="Arial" panose="020B0604020202020204" pitchFamily="34" charset="0"/>
              <a:buChar char="•"/>
            </a:pPr>
            <a:r>
              <a:rPr lang="sv-SE" dirty="0" smtClean="0"/>
              <a:t>Planera </a:t>
            </a:r>
            <a:r>
              <a:rPr lang="sv-SE" dirty="0"/>
              <a:t>eventuellt in en belöning/trevlig aktivitet efteråt. </a:t>
            </a:r>
          </a:p>
        </p:txBody>
      </p:sp>
    </p:spTree>
    <p:extLst>
      <p:ext uri="{BB962C8B-B14F-4D97-AF65-F5344CB8AC3E}">
        <p14:creationId xmlns:p14="http://schemas.microsoft.com/office/powerpoint/2010/main" val="86777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Schemalagd orosstund</a:t>
            </a:r>
            <a:endParaRPr lang="sv-SE" dirty="0"/>
          </a:p>
        </p:txBody>
      </p:sp>
      <p:sp>
        <p:nvSpPr>
          <p:cNvPr id="3" name="Platshållare för innehåll 2"/>
          <p:cNvSpPr>
            <a:spLocks noGrp="1"/>
          </p:cNvSpPr>
          <p:nvPr>
            <p:ph idx="1"/>
          </p:nvPr>
        </p:nvSpPr>
        <p:spPr/>
        <p:txBody>
          <a:bodyPr/>
          <a:lstStyle/>
          <a:p>
            <a:endParaRPr lang="sv-SE"/>
          </a:p>
        </p:txBody>
      </p:sp>
      <p:sp>
        <p:nvSpPr>
          <p:cNvPr id="4" name="Platshållare för bildnummer 3"/>
          <p:cNvSpPr>
            <a:spLocks noGrp="1"/>
          </p:cNvSpPr>
          <p:nvPr>
            <p:ph type="sldNum" sz="quarter" idx="12"/>
          </p:nvPr>
        </p:nvSpPr>
        <p:spPr/>
        <p:txBody>
          <a:bodyPr/>
          <a:lstStyle/>
          <a:p>
            <a:pPr>
              <a:defRPr/>
            </a:pPr>
            <a:fld id="{6749975D-5EF3-406B-9222-71B36FDCFC8A}" type="slidenum">
              <a:rPr lang="sv-SE" altLang="sv-SE" smtClean="0"/>
              <a:pPr>
                <a:defRPr/>
              </a:pPr>
              <a:t>32</a:t>
            </a:fld>
            <a:endParaRPr lang="sv-SE" altLang="sv-SE"/>
          </a:p>
        </p:txBody>
      </p:sp>
      <p:sp>
        <p:nvSpPr>
          <p:cNvPr id="5" name="textruta 4"/>
          <p:cNvSpPr txBox="1"/>
          <p:nvPr/>
        </p:nvSpPr>
        <p:spPr>
          <a:xfrm>
            <a:off x="683568" y="1491630"/>
            <a:ext cx="7776864" cy="2800767"/>
          </a:xfrm>
          <a:prstGeom prst="rect">
            <a:avLst/>
          </a:prstGeom>
          <a:noFill/>
        </p:spPr>
        <p:txBody>
          <a:bodyPr wrap="square" rtlCol="0">
            <a:spAutoFit/>
          </a:bodyPr>
          <a:lstStyle/>
          <a:p>
            <a:r>
              <a:rPr lang="sv-SE" sz="2000" b="1" dirty="0"/>
              <a:t>När du har din tanketid</a:t>
            </a:r>
          </a:p>
          <a:p>
            <a:pPr marL="285750" indent="-285750">
              <a:buFont typeface="Arial" panose="020B0604020202020204" pitchFamily="34" charset="0"/>
              <a:buChar char="•"/>
            </a:pPr>
            <a:r>
              <a:rPr lang="sv-SE" sz="2000" dirty="0" smtClean="0"/>
              <a:t>Se om du kan tänka på problemet på ett konstruktivt sätt. Skriv gärna ned på ett papper/i mobilen utifrån följande punkter</a:t>
            </a:r>
          </a:p>
          <a:p>
            <a:pPr marL="285750" indent="-285750">
              <a:buFont typeface="Arial" panose="020B0604020202020204" pitchFamily="34" charset="0"/>
              <a:buChar char="•"/>
            </a:pPr>
            <a:r>
              <a:rPr lang="sv-SE" sz="2000" dirty="0" smtClean="0"/>
              <a:t>Vad </a:t>
            </a:r>
            <a:r>
              <a:rPr lang="sv-SE" sz="2000" dirty="0"/>
              <a:t>är problemet? </a:t>
            </a:r>
            <a:endParaRPr lang="sv-SE" sz="2000" dirty="0" smtClean="0"/>
          </a:p>
          <a:p>
            <a:pPr marL="285750" indent="-285750">
              <a:buFont typeface="Arial" panose="020B0604020202020204" pitchFamily="34" charset="0"/>
              <a:buChar char="•"/>
            </a:pPr>
            <a:r>
              <a:rPr lang="sv-SE" sz="2000" dirty="0" smtClean="0"/>
              <a:t>Vilka </a:t>
            </a:r>
            <a:r>
              <a:rPr lang="sv-SE" sz="2000" dirty="0"/>
              <a:t>alternativ har jag för att lösa problemet? </a:t>
            </a:r>
            <a:endParaRPr lang="sv-SE" sz="2000" dirty="0" smtClean="0"/>
          </a:p>
          <a:p>
            <a:pPr marL="285750" indent="-285750">
              <a:buFont typeface="Arial" panose="020B0604020202020204" pitchFamily="34" charset="0"/>
              <a:buChar char="•"/>
            </a:pPr>
            <a:r>
              <a:rPr lang="sv-SE" sz="2000" dirty="0" smtClean="0"/>
              <a:t>Vilken </a:t>
            </a:r>
            <a:r>
              <a:rPr lang="sv-SE" sz="2000" dirty="0"/>
              <a:t>plan skulle jag behöva för att sätta igång med lösningen av problemet</a:t>
            </a:r>
            <a:r>
              <a:rPr lang="sv-SE" sz="2000" dirty="0" smtClean="0"/>
              <a:t>?</a:t>
            </a:r>
          </a:p>
          <a:p>
            <a:pPr marL="285750" indent="-285750">
              <a:buFont typeface="Arial" panose="020B0604020202020204" pitchFamily="34" charset="0"/>
              <a:buChar char="•"/>
            </a:pPr>
            <a:r>
              <a:rPr lang="sv-SE" sz="2000" dirty="0" smtClean="0"/>
              <a:t>Vad kan vara ett första steg – planera in när du ska göra det</a:t>
            </a:r>
            <a:endParaRPr lang="sv-SE" sz="2000" dirty="0"/>
          </a:p>
          <a:p>
            <a:endParaRPr lang="sv-SE" sz="1600" dirty="0" smtClean="0"/>
          </a:p>
        </p:txBody>
      </p:sp>
    </p:spTree>
    <p:extLst>
      <p:ext uri="{BB962C8B-B14F-4D97-AF65-F5344CB8AC3E}">
        <p14:creationId xmlns:p14="http://schemas.microsoft.com/office/powerpoint/2010/main" val="1608680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Schemalagd orosstund</a:t>
            </a:r>
            <a:endParaRPr lang="sv-SE" dirty="0"/>
          </a:p>
        </p:txBody>
      </p:sp>
      <p:sp>
        <p:nvSpPr>
          <p:cNvPr id="3" name="Platshållare för innehåll 2"/>
          <p:cNvSpPr>
            <a:spLocks noGrp="1"/>
          </p:cNvSpPr>
          <p:nvPr>
            <p:ph idx="1"/>
          </p:nvPr>
        </p:nvSpPr>
        <p:spPr/>
        <p:txBody>
          <a:bodyPr/>
          <a:lstStyle/>
          <a:p>
            <a:endParaRPr lang="sv-SE" dirty="0"/>
          </a:p>
        </p:txBody>
      </p:sp>
      <p:sp>
        <p:nvSpPr>
          <p:cNvPr id="4" name="Platshållare för bildnummer 3"/>
          <p:cNvSpPr>
            <a:spLocks noGrp="1"/>
          </p:cNvSpPr>
          <p:nvPr>
            <p:ph type="sldNum" sz="quarter" idx="12"/>
          </p:nvPr>
        </p:nvSpPr>
        <p:spPr/>
        <p:txBody>
          <a:bodyPr/>
          <a:lstStyle/>
          <a:p>
            <a:pPr>
              <a:defRPr/>
            </a:pPr>
            <a:endParaRPr lang="sv-SE" altLang="sv-SE" dirty="0"/>
          </a:p>
        </p:txBody>
      </p:sp>
      <p:sp>
        <p:nvSpPr>
          <p:cNvPr id="5" name="textruta 4"/>
          <p:cNvSpPr txBox="1"/>
          <p:nvPr/>
        </p:nvSpPr>
        <p:spPr>
          <a:xfrm>
            <a:off x="683568" y="1491630"/>
            <a:ext cx="7776864" cy="3108543"/>
          </a:xfrm>
          <a:prstGeom prst="rect">
            <a:avLst/>
          </a:prstGeom>
          <a:noFill/>
        </p:spPr>
        <p:txBody>
          <a:bodyPr wrap="square" rtlCol="0">
            <a:spAutoFit/>
          </a:bodyPr>
          <a:lstStyle/>
          <a:p>
            <a:r>
              <a:rPr lang="sv-SE" sz="2000" b="1" dirty="0"/>
              <a:t>När du har din tanketid</a:t>
            </a:r>
          </a:p>
          <a:p>
            <a:pPr lvl="0"/>
            <a:r>
              <a:rPr lang="sv-SE" sz="1600" dirty="0"/>
              <a:t>Om problemet som stör dig är något som du tänker att du överreagerar kring så försök att tänka på det mer hjälpsamt, balanserat och </a:t>
            </a:r>
            <a:r>
              <a:rPr lang="sv-SE" sz="1600" dirty="0" smtClean="0"/>
              <a:t>realistiskt. Gärna utifrån följande punkter:</a:t>
            </a:r>
          </a:p>
          <a:p>
            <a:pPr lvl="0"/>
            <a:r>
              <a:rPr lang="sv-SE" sz="1600" dirty="0" smtClean="0"/>
              <a:t> </a:t>
            </a:r>
            <a:endParaRPr lang="sv-SE" sz="1600" dirty="0"/>
          </a:p>
          <a:p>
            <a:pPr marL="285750" lvl="0" indent="-285750">
              <a:buFont typeface="Arial" panose="020B0604020202020204" pitchFamily="34" charset="0"/>
              <a:buChar char="•"/>
            </a:pPr>
            <a:r>
              <a:rPr lang="sv-SE" sz="1600" dirty="0"/>
              <a:t>Vad skulle vara ett mer hjälpsamt sätt att tänka om det här? </a:t>
            </a:r>
            <a:endParaRPr lang="sv-SE" sz="1600" dirty="0" smtClean="0"/>
          </a:p>
          <a:p>
            <a:pPr marL="285750" lvl="0" indent="-285750">
              <a:buFont typeface="Arial" panose="020B0604020202020204" pitchFamily="34" charset="0"/>
              <a:buChar char="•"/>
            </a:pPr>
            <a:r>
              <a:rPr lang="sv-SE" sz="1600" dirty="0" smtClean="0"/>
              <a:t>Vad </a:t>
            </a:r>
            <a:r>
              <a:rPr lang="sv-SE" sz="1600" dirty="0"/>
              <a:t>skulle jag säga till en vän som sa samma sak? </a:t>
            </a:r>
            <a:endParaRPr lang="sv-SE" sz="1600" dirty="0" smtClean="0"/>
          </a:p>
          <a:p>
            <a:pPr marL="285750" lvl="0" indent="-285750">
              <a:buFont typeface="Arial" panose="020B0604020202020204" pitchFamily="34" charset="0"/>
              <a:buChar char="•"/>
            </a:pPr>
            <a:endParaRPr lang="sv-SE" sz="1600" dirty="0"/>
          </a:p>
          <a:p>
            <a:pPr lvl="0"/>
            <a:r>
              <a:rPr lang="sv-SE" sz="1600" dirty="0" smtClean="0"/>
              <a:t>Ibland </a:t>
            </a:r>
            <a:r>
              <a:rPr lang="sv-SE" sz="1600" dirty="0"/>
              <a:t>är problemet något som du inte kan lösa genom att göra något åt det eller tänka annorlunda kring. Då </a:t>
            </a:r>
            <a:r>
              <a:rPr lang="sv-SE" sz="1600" dirty="0" smtClean="0"/>
              <a:t>kan det ändå vara hjälpsamt att ha en schemalagd stund när du får tänka igenom problemet  - gärna med papper och penna. </a:t>
            </a:r>
            <a:endParaRPr lang="sv-SE" sz="1600" dirty="0"/>
          </a:p>
          <a:p>
            <a:endParaRPr lang="sv-SE" sz="1600" dirty="0" smtClean="0"/>
          </a:p>
        </p:txBody>
      </p:sp>
    </p:spTree>
    <p:extLst>
      <p:ext uri="{BB962C8B-B14F-4D97-AF65-F5344CB8AC3E}">
        <p14:creationId xmlns:p14="http://schemas.microsoft.com/office/powerpoint/2010/main" val="1339265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Övning</a:t>
            </a:r>
            <a:endParaRPr lang="sv-SE" dirty="0"/>
          </a:p>
        </p:txBody>
      </p:sp>
    </p:spTree>
    <p:extLst>
      <p:ext uri="{BB962C8B-B14F-4D97-AF65-F5344CB8AC3E}">
        <p14:creationId xmlns:p14="http://schemas.microsoft.com/office/powerpoint/2010/main" val="7673458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842724" y="1300198"/>
            <a:ext cx="8049756" cy="3143760"/>
          </a:xfrm>
        </p:spPr>
        <p:txBody>
          <a:bodyPr>
            <a:normAutofit/>
          </a:bodyPr>
          <a:lstStyle/>
          <a:p>
            <a:r>
              <a:rPr lang="sv-SE" sz="2000" dirty="0" smtClean="0"/>
              <a:t>Fundera över vilket problem som är störst för dig.</a:t>
            </a:r>
          </a:p>
          <a:p>
            <a:r>
              <a:rPr lang="sv-SE" sz="2000" dirty="0" smtClean="0"/>
              <a:t> Är din tillvaro begränsad för att du undviker saker på grund av ångest? Eller lider du dig igenom vissa situationer? Gör övning 1. </a:t>
            </a:r>
          </a:p>
          <a:p>
            <a:r>
              <a:rPr lang="sv-SE" sz="2000" dirty="0" smtClean="0"/>
              <a:t>Tenderar du att fastna i jobbiga tankar och scenarier som du har svårt att sluta tänka på? Gör övning 2. </a:t>
            </a:r>
          </a:p>
          <a:p>
            <a:endParaRPr lang="sv-SE" sz="2000" dirty="0"/>
          </a:p>
        </p:txBody>
      </p:sp>
      <p:sp>
        <p:nvSpPr>
          <p:cNvPr id="4" name="Rubrik 3"/>
          <p:cNvSpPr>
            <a:spLocks noGrp="1"/>
          </p:cNvSpPr>
          <p:nvPr>
            <p:ph type="title"/>
          </p:nvPr>
        </p:nvSpPr>
        <p:spPr>
          <a:xfrm>
            <a:off x="467544" y="627534"/>
            <a:ext cx="6917508" cy="481258"/>
          </a:xfrm>
        </p:spPr>
        <p:txBody>
          <a:bodyPr>
            <a:normAutofit/>
          </a:bodyPr>
          <a:lstStyle/>
          <a:p>
            <a:r>
              <a:rPr lang="sv-SE" dirty="0" smtClean="0"/>
              <a:t>Övning </a:t>
            </a:r>
            <a:endParaRPr lang="sv-SE" dirty="0"/>
          </a:p>
        </p:txBody>
      </p:sp>
    </p:spTree>
    <p:extLst>
      <p:ext uri="{BB962C8B-B14F-4D97-AF65-F5344CB8AC3E}">
        <p14:creationId xmlns:p14="http://schemas.microsoft.com/office/powerpoint/2010/main" val="418599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611560" y="483518"/>
            <a:ext cx="8127438" cy="2088231"/>
          </a:xfrm>
        </p:spPr>
        <p:txBody>
          <a:bodyPr/>
          <a:lstStyle/>
          <a:p>
            <a:r>
              <a:rPr lang="sv-SE" sz="2800" dirty="0" smtClean="0"/>
              <a:t>Hur går jag till väga om jag vill få kontakt med psykolog/kurator på vårdcentralen?</a:t>
            </a:r>
            <a:endParaRPr lang="sv-SE" sz="2800" dirty="0"/>
          </a:p>
        </p:txBody>
      </p:sp>
    </p:spTree>
    <p:extLst>
      <p:ext uri="{BB962C8B-B14F-4D97-AF65-F5344CB8AC3E}">
        <p14:creationId xmlns:p14="http://schemas.microsoft.com/office/powerpoint/2010/main" val="25687249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683568" y="1347614"/>
            <a:ext cx="8049756" cy="3143760"/>
          </a:xfrm>
        </p:spPr>
        <p:txBody>
          <a:bodyPr>
            <a:normAutofit/>
          </a:bodyPr>
          <a:lstStyle/>
          <a:p>
            <a:r>
              <a:rPr lang="sv-SE" sz="2000" dirty="0" smtClean="0"/>
              <a:t>Lägg till aktuell info</a:t>
            </a:r>
            <a:endParaRPr lang="sv-SE" sz="2000" dirty="0"/>
          </a:p>
        </p:txBody>
      </p:sp>
      <p:sp>
        <p:nvSpPr>
          <p:cNvPr id="4" name="Rubrik 3"/>
          <p:cNvSpPr>
            <a:spLocks noGrp="1"/>
          </p:cNvSpPr>
          <p:nvPr>
            <p:ph type="title"/>
          </p:nvPr>
        </p:nvSpPr>
        <p:spPr>
          <a:xfrm>
            <a:off x="467544" y="627534"/>
            <a:ext cx="6917508" cy="481258"/>
          </a:xfrm>
        </p:spPr>
        <p:txBody>
          <a:bodyPr>
            <a:normAutofit/>
          </a:bodyPr>
          <a:lstStyle/>
          <a:p>
            <a:endParaRPr lang="sv-SE" dirty="0"/>
          </a:p>
        </p:txBody>
      </p:sp>
    </p:spTree>
    <p:extLst>
      <p:ext uri="{BB962C8B-B14F-4D97-AF65-F5344CB8AC3E}">
        <p14:creationId xmlns:p14="http://schemas.microsoft.com/office/powerpoint/2010/main" val="2924858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683568" y="1347614"/>
            <a:ext cx="8049756" cy="3143760"/>
          </a:xfrm>
        </p:spPr>
        <p:txBody>
          <a:bodyPr>
            <a:normAutofit/>
          </a:bodyPr>
          <a:lstStyle/>
          <a:p>
            <a:r>
              <a:rPr lang="sv-SE" sz="2000" b="1" dirty="0" smtClean="0"/>
              <a:t>Fri från oro, ångest och fobier </a:t>
            </a:r>
            <a:r>
              <a:rPr lang="sv-SE" sz="2000" dirty="0" smtClean="0"/>
              <a:t>- Maria Farm Larsson &amp; Håkan </a:t>
            </a:r>
            <a:r>
              <a:rPr lang="sv-SE" sz="2000" dirty="0" err="1" smtClean="0"/>
              <a:t>Wisung</a:t>
            </a:r>
            <a:endParaRPr lang="sv-SE" sz="2000" dirty="0" smtClean="0"/>
          </a:p>
          <a:p>
            <a:r>
              <a:rPr lang="sv-SE" sz="2000" b="1" dirty="0" smtClean="0"/>
              <a:t>Ingen panik </a:t>
            </a:r>
            <a:r>
              <a:rPr lang="sv-SE" sz="2000" dirty="0" smtClean="0"/>
              <a:t>– Per </a:t>
            </a:r>
            <a:r>
              <a:rPr lang="sv-SE" sz="2000" dirty="0" err="1" smtClean="0"/>
              <a:t>Carlbring</a:t>
            </a:r>
            <a:r>
              <a:rPr lang="sv-SE" sz="2000" dirty="0" smtClean="0"/>
              <a:t> och Åsa Hanell </a:t>
            </a:r>
          </a:p>
          <a:p>
            <a:r>
              <a:rPr lang="sv-SE" sz="2000" b="1" dirty="0" smtClean="0"/>
              <a:t>Tänk om jag är sjuk! – </a:t>
            </a:r>
            <a:r>
              <a:rPr lang="sv-SE" sz="2000" dirty="0" smtClean="0"/>
              <a:t>Erik Hedman och kollegor</a:t>
            </a:r>
          </a:p>
          <a:p>
            <a:r>
              <a:rPr lang="sv-SE" sz="2000" b="1" dirty="0" smtClean="0"/>
              <a:t>Social fobi – </a:t>
            </a:r>
            <a:r>
              <a:rPr lang="sv-SE" sz="2000" dirty="0" smtClean="0"/>
              <a:t>Furmark och kollegor</a:t>
            </a:r>
          </a:p>
          <a:p>
            <a:r>
              <a:rPr lang="sv-SE" sz="2000" b="1" dirty="0" smtClean="0"/>
              <a:t>Sluta älta och grubbla – </a:t>
            </a:r>
            <a:r>
              <a:rPr lang="sv-SE" sz="2000" dirty="0" smtClean="0"/>
              <a:t>Olle Wadström</a:t>
            </a:r>
            <a:endParaRPr lang="sv-SE" sz="2000" b="1" dirty="0" smtClean="0"/>
          </a:p>
        </p:txBody>
      </p:sp>
      <p:sp>
        <p:nvSpPr>
          <p:cNvPr id="4" name="Rubrik 3"/>
          <p:cNvSpPr>
            <a:spLocks noGrp="1"/>
          </p:cNvSpPr>
          <p:nvPr>
            <p:ph type="title"/>
          </p:nvPr>
        </p:nvSpPr>
        <p:spPr>
          <a:xfrm>
            <a:off x="467544" y="627534"/>
            <a:ext cx="6917508" cy="481258"/>
          </a:xfrm>
        </p:spPr>
        <p:txBody>
          <a:bodyPr>
            <a:normAutofit/>
          </a:bodyPr>
          <a:lstStyle/>
          <a:p>
            <a:r>
              <a:rPr lang="sv-SE" dirty="0" smtClean="0"/>
              <a:t>Boktips! </a:t>
            </a:r>
            <a:endParaRPr lang="sv-SE" dirty="0"/>
          </a:p>
        </p:txBody>
      </p:sp>
    </p:spTree>
    <p:extLst>
      <p:ext uri="{BB962C8B-B14F-4D97-AF65-F5344CB8AC3E}">
        <p14:creationId xmlns:p14="http://schemas.microsoft.com/office/powerpoint/2010/main" val="31743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683568" y="1347614"/>
            <a:ext cx="8049756" cy="3143760"/>
          </a:xfrm>
        </p:spPr>
        <p:txBody>
          <a:bodyPr>
            <a:normAutofit/>
          </a:bodyPr>
          <a:lstStyle/>
          <a:p>
            <a:endParaRPr lang="sv-SE" sz="2000" b="1" dirty="0" smtClean="0"/>
          </a:p>
        </p:txBody>
      </p:sp>
      <p:sp>
        <p:nvSpPr>
          <p:cNvPr id="4" name="Rubrik 3"/>
          <p:cNvSpPr>
            <a:spLocks noGrp="1"/>
          </p:cNvSpPr>
          <p:nvPr>
            <p:ph type="title"/>
          </p:nvPr>
        </p:nvSpPr>
        <p:spPr>
          <a:xfrm>
            <a:off x="1475656" y="1995686"/>
            <a:ext cx="5112568" cy="504056"/>
          </a:xfrm>
        </p:spPr>
        <p:txBody>
          <a:bodyPr>
            <a:normAutofit/>
          </a:bodyPr>
          <a:lstStyle/>
          <a:p>
            <a:r>
              <a:rPr lang="sv-SE" dirty="0" smtClean="0"/>
              <a:t>Frågor?</a:t>
            </a:r>
            <a:endParaRPr lang="sv-SE" dirty="0"/>
          </a:p>
        </p:txBody>
      </p:sp>
    </p:spTree>
    <p:extLst>
      <p:ext uri="{BB962C8B-B14F-4D97-AF65-F5344CB8AC3E}">
        <p14:creationId xmlns:p14="http://schemas.microsoft.com/office/powerpoint/2010/main" val="286387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600200" y="400050"/>
            <a:ext cx="5829300" cy="857250"/>
          </a:xfrm>
        </p:spPr>
        <p:txBody>
          <a:bodyPr>
            <a:normAutofit/>
          </a:bodyPr>
          <a:lstStyle/>
          <a:p>
            <a:pPr eaLnBrk="1" hangingPunct="1"/>
            <a:r>
              <a:rPr lang="sv-SE" altLang="sv-SE" dirty="0">
                <a:latin typeface="Tahoma" panose="020B0604030504040204" pitchFamily="34" charset="0"/>
                <a:cs typeface="Tahoma" panose="020B0604030504040204" pitchFamily="34" charset="0"/>
              </a:rPr>
              <a:t>Vad är </a:t>
            </a:r>
            <a:r>
              <a:rPr lang="sv-SE" altLang="sv-SE" dirty="0" smtClean="0">
                <a:latin typeface="Tahoma" panose="020B0604030504040204" pitchFamily="34" charset="0"/>
                <a:cs typeface="Tahoma" panose="020B0604030504040204" pitchFamily="34" charset="0"/>
              </a:rPr>
              <a:t>rädsla?</a:t>
            </a:r>
            <a:endParaRPr lang="sv-SE" altLang="sv-SE" dirty="0">
              <a:latin typeface="Tahoma" panose="020B0604030504040204" pitchFamily="34" charset="0"/>
              <a:cs typeface="Tahoma" panose="020B0604030504040204" pitchFamily="34" charset="0"/>
            </a:endParaRPr>
          </a:p>
        </p:txBody>
      </p:sp>
      <p:sp>
        <p:nvSpPr>
          <p:cNvPr id="10243" name="Rectangle 3"/>
          <p:cNvSpPr>
            <a:spLocks noGrp="1" noChangeArrowheads="1"/>
          </p:cNvSpPr>
          <p:nvPr>
            <p:ph type="body" idx="4294967295"/>
          </p:nvPr>
        </p:nvSpPr>
        <p:spPr>
          <a:xfrm>
            <a:off x="539552" y="987574"/>
            <a:ext cx="5772150" cy="3384376"/>
          </a:xfrm>
        </p:spPr>
        <p:txBody>
          <a:bodyPr/>
          <a:lstStyle/>
          <a:p>
            <a:pPr eaLnBrk="1" hangingPunct="1">
              <a:lnSpc>
                <a:spcPct val="90000"/>
              </a:lnSpc>
              <a:buFontTx/>
              <a:buNone/>
            </a:pPr>
            <a:endParaRPr lang="sv-SE" altLang="sv-SE" sz="2000" dirty="0" smtClean="0">
              <a:latin typeface="+mn-lt"/>
            </a:endParaRPr>
          </a:p>
          <a:p>
            <a:pPr>
              <a:lnSpc>
                <a:spcPct val="90000"/>
              </a:lnSpc>
            </a:pPr>
            <a:r>
              <a:rPr lang="sv-SE" altLang="sv-SE" sz="2000" i="0" dirty="0" smtClean="0">
                <a:latin typeface="+mn-lt"/>
              </a:rPr>
              <a:t>En livsviktig känsla!</a:t>
            </a:r>
          </a:p>
          <a:p>
            <a:r>
              <a:rPr lang="sv-SE" altLang="sv-SE" sz="2000" i="0" dirty="0">
                <a:latin typeface="+mn-lt"/>
              </a:rPr>
              <a:t>I </a:t>
            </a:r>
            <a:r>
              <a:rPr lang="sv-SE" altLang="sv-SE" sz="2000" i="0" dirty="0" smtClean="0">
                <a:latin typeface="+mn-lt"/>
              </a:rPr>
              <a:t>kroppen </a:t>
            </a:r>
            <a:r>
              <a:rPr lang="sv-SE" altLang="sv-SE" sz="2000" i="0" dirty="0">
                <a:latin typeface="+mn-lt"/>
              </a:rPr>
              <a:t>aktiveras det </a:t>
            </a:r>
            <a:r>
              <a:rPr lang="sv-SE" altLang="sv-SE" sz="2000" i="0" dirty="0">
                <a:solidFill>
                  <a:srgbClr val="FF0000"/>
                </a:solidFill>
                <a:latin typeface="+mn-lt"/>
              </a:rPr>
              <a:t>autonoma </a:t>
            </a:r>
            <a:r>
              <a:rPr lang="sv-SE" altLang="sv-SE" sz="2000" i="0" dirty="0" smtClean="0">
                <a:solidFill>
                  <a:srgbClr val="FF0000"/>
                </a:solidFill>
                <a:latin typeface="+mn-lt"/>
              </a:rPr>
              <a:t>nervsystemet</a:t>
            </a:r>
            <a:endParaRPr lang="sv-SE" altLang="sv-SE" sz="2000" i="0" dirty="0">
              <a:latin typeface="+mn-lt"/>
            </a:endParaRPr>
          </a:p>
          <a:p>
            <a:r>
              <a:rPr lang="sv-SE" altLang="sv-SE" sz="2000" i="0" dirty="0" smtClean="0">
                <a:latin typeface="+mn-lt"/>
              </a:rPr>
              <a:t>Förbereder kroppen </a:t>
            </a:r>
            <a:r>
              <a:rPr lang="sv-SE" altLang="sv-SE" sz="2000" i="0" dirty="0">
                <a:latin typeface="+mn-lt"/>
              </a:rPr>
              <a:t>för kamp eller </a:t>
            </a:r>
            <a:r>
              <a:rPr lang="sv-SE" altLang="sv-SE" sz="2000" i="0" dirty="0" smtClean="0">
                <a:latin typeface="+mn-lt"/>
              </a:rPr>
              <a:t>flykt</a:t>
            </a:r>
            <a:endParaRPr lang="sv-SE" altLang="sv-SE" sz="2000" i="0" dirty="0">
              <a:latin typeface="+mn-lt"/>
            </a:endParaRPr>
          </a:p>
          <a:p>
            <a:r>
              <a:rPr lang="sv-SE" altLang="sv-SE" sz="2000" i="0" dirty="0">
                <a:latin typeface="+mn-lt"/>
              </a:rPr>
              <a:t>Varje reaktion fyller en </a:t>
            </a:r>
            <a:r>
              <a:rPr lang="sv-SE" altLang="sv-SE" sz="2000" i="0" dirty="0" smtClean="0">
                <a:latin typeface="+mn-lt"/>
              </a:rPr>
              <a:t>funktion</a:t>
            </a:r>
            <a:endParaRPr lang="sv-SE" altLang="sv-SE" sz="2000" i="0" dirty="0">
              <a:latin typeface="+mn-lt"/>
            </a:endParaRPr>
          </a:p>
          <a:p>
            <a:r>
              <a:rPr lang="sv-SE" altLang="sv-SE" sz="2000" i="0" dirty="0">
                <a:latin typeface="+mn-lt"/>
              </a:rPr>
              <a:t>Har ett överlevnadsvärde</a:t>
            </a:r>
          </a:p>
          <a:p>
            <a:pPr>
              <a:lnSpc>
                <a:spcPct val="90000"/>
              </a:lnSpc>
            </a:pPr>
            <a:endParaRPr lang="sv-SE" altLang="sv-SE" i="0" dirty="0" smtClean="0">
              <a:latin typeface="Verdana" panose="020B0604030504040204" pitchFamily="34" charset="0"/>
            </a:endParaRPr>
          </a:p>
          <a:p>
            <a:pPr>
              <a:lnSpc>
                <a:spcPct val="90000"/>
              </a:lnSpc>
            </a:pPr>
            <a:endParaRPr lang="sv-SE" altLang="sv-SE" i="0" dirty="0" smtClean="0">
              <a:latin typeface="Verdana" panose="020B0604030504040204" pitchFamily="34" charset="0"/>
            </a:endParaRPr>
          </a:p>
        </p:txBody>
      </p:sp>
    </p:spTree>
    <p:extLst>
      <p:ext uri="{BB962C8B-B14F-4D97-AF65-F5344CB8AC3E}">
        <p14:creationId xmlns:p14="http://schemas.microsoft.com/office/powerpoint/2010/main" val="3272875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pPr eaLnBrk="1" hangingPunct="1"/>
            <a:endParaRPr lang="sv-SE" altLang="sv-SE" dirty="0" smtClean="0">
              <a:latin typeface="Verdana" panose="020B0604030504040204" pitchFamily="34" charset="0"/>
            </a:endParaRPr>
          </a:p>
          <a:p>
            <a:pPr eaLnBrk="1" hangingPunct="1"/>
            <a:endParaRPr lang="sv-SE" altLang="sv-SE" dirty="0" smtClean="0"/>
          </a:p>
          <a:p>
            <a:pPr eaLnBrk="1" hangingPunct="1"/>
            <a:endParaRPr lang="sv-SE" altLang="sv-SE" dirty="0" smtClean="0"/>
          </a:p>
        </p:txBody>
      </p:sp>
      <p:sp>
        <p:nvSpPr>
          <p:cNvPr id="8" name="Rectangle 2"/>
          <p:cNvSpPr txBox="1">
            <a:spLocks noGrp="1" noChangeArrowheads="1"/>
          </p:cNvSpPr>
          <p:nvPr>
            <p:ph type="title"/>
          </p:nvPr>
        </p:nvSpPr>
        <p:spPr bwMode="auto">
          <a:xfrm>
            <a:off x="323528" y="987574"/>
            <a:ext cx="5400000" cy="481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ormAutofit fontScale="90000"/>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v-SE" altLang="sv-SE" sz="2400" b="1" dirty="0" smtClean="0">
                <a:solidFill>
                  <a:srgbClr val="1CA185"/>
                </a:solidFill>
                <a:latin typeface="Tahoma" panose="020B0604030504040204" pitchFamily="34" charset="0"/>
                <a:ea typeface="Tahoma" panose="020B0604030504040204" pitchFamily="34" charset="0"/>
                <a:cs typeface="Tahoma" panose="020B0604030504040204" pitchFamily="34" charset="0"/>
              </a:rPr>
              <a:t>Kroppens </a:t>
            </a:r>
            <a:r>
              <a:rPr lang="sv-SE" altLang="sv-SE" sz="2400" b="1" dirty="0" smtClean="0">
                <a:solidFill>
                  <a:srgbClr val="1CA185"/>
                </a:solidFill>
                <a:latin typeface="Tahoma" panose="020B0604030504040204" pitchFamily="34" charset="0"/>
                <a:ea typeface="Tahoma" panose="020B0604030504040204" pitchFamily="34" charset="0"/>
                <a:cs typeface="Tahoma" panose="020B0604030504040204" pitchFamily="34" charset="0"/>
              </a:rPr>
              <a:t>rädsloreaktion </a:t>
            </a:r>
            <a:br>
              <a:rPr lang="sv-SE" altLang="sv-SE" sz="2400" b="1" dirty="0" smtClean="0">
                <a:solidFill>
                  <a:srgbClr val="1CA185"/>
                </a:solidFill>
                <a:latin typeface="Tahoma" panose="020B0604030504040204" pitchFamily="34" charset="0"/>
                <a:ea typeface="Tahoma" panose="020B0604030504040204" pitchFamily="34" charset="0"/>
                <a:cs typeface="Tahoma" panose="020B0604030504040204" pitchFamily="34" charset="0"/>
              </a:rPr>
            </a:br>
            <a:r>
              <a:rPr lang="sv-SE" altLang="sv-SE" sz="1600" b="1" dirty="0" smtClean="0">
                <a:solidFill>
                  <a:srgbClr val="1CA185"/>
                </a:solidFill>
                <a:latin typeface="Tahoma" panose="020B0604030504040204" pitchFamily="34" charset="0"/>
                <a:ea typeface="Tahoma" panose="020B0604030504040204" pitchFamily="34" charset="0"/>
                <a:cs typeface="Tahoma" panose="020B0604030504040204" pitchFamily="34" charset="0"/>
              </a:rPr>
              <a:t>(gärna illustrerande bild)</a:t>
            </a:r>
            <a:endParaRPr lang="sv-SE" altLang="sv-SE" sz="1600" b="1" dirty="0">
              <a:solidFill>
                <a:srgbClr val="1CA185"/>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42146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p:txBody>
          <a:bodyPr/>
          <a:lstStyle/>
          <a:p>
            <a:pPr eaLnBrk="1" hangingPunct="1">
              <a:buFontTx/>
              <a:buNone/>
            </a:pPr>
            <a:endParaRPr lang="sv-SE" altLang="sv-SE" sz="1800" dirty="0">
              <a:latin typeface="Verdana" panose="020B0604030504040204" pitchFamily="34" charset="0"/>
            </a:endParaRPr>
          </a:p>
          <a:p>
            <a:pPr eaLnBrk="1" hangingPunct="1">
              <a:buFontTx/>
              <a:buNone/>
            </a:pPr>
            <a:endParaRPr lang="sv-SE" altLang="sv-SE" sz="1800" dirty="0" smtClean="0">
              <a:solidFill>
                <a:srgbClr val="FF0000"/>
              </a:solidFill>
              <a:latin typeface="Verdana" panose="020B0604030504040204" pitchFamily="34" charset="0"/>
            </a:endParaRPr>
          </a:p>
          <a:p>
            <a:pPr eaLnBrk="1" hangingPunct="1">
              <a:buFontTx/>
              <a:buNone/>
            </a:pPr>
            <a:endParaRPr lang="sv-SE" altLang="sv-SE" sz="1800" dirty="0">
              <a:solidFill>
                <a:srgbClr val="FF0000"/>
              </a:solidFill>
              <a:latin typeface="Verdana" panose="020B0604030504040204" pitchFamily="34" charset="0"/>
            </a:endParaRPr>
          </a:p>
          <a:p>
            <a:pPr eaLnBrk="1" hangingPunct="1">
              <a:buFontTx/>
              <a:buNone/>
            </a:pPr>
            <a:endParaRPr lang="sv-SE" altLang="sv-SE" sz="1800" dirty="0" smtClean="0">
              <a:solidFill>
                <a:srgbClr val="FF0000"/>
              </a:solidFill>
              <a:latin typeface="Verdana" panose="020B0604030504040204" pitchFamily="34" charset="0"/>
            </a:endParaRPr>
          </a:p>
          <a:p>
            <a:pPr marL="0" indent="0" eaLnBrk="1" hangingPunct="1">
              <a:buNone/>
            </a:pPr>
            <a:endParaRPr lang="sv-SE" altLang="sv-SE" sz="1800" dirty="0">
              <a:latin typeface="Verdana" panose="020B0604030504040204" pitchFamily="34" charset="0"/>
            </a:endParaRPr>
          </a:p>
          <a:p>
            <a:pPr eaLnBrk="1" hangingPunct="1"/>
            <a:endParaRPr lang="sv-SE" altLang="sv-SE" sz="1800" dirty="0">
              <a:latin typeface="Verdana" panose="020B0604030504040204" pitchFamily="34" charset="0"/>
            </a:endParaRPr>
          </a:p>
        </p:txBody>
      </p:sp>
      <p:sp>
        <p:nvSpPr>
          <p:cNvPr id="24580" name="Rectangle 2"/>
          <p:cNvSpPr txBox="1">
            <a:spLocks noChangeArrowheads="1"/>
          </p:cNvSpPr>
          <p:nvPr/>
        </p:nvSpPr>
        <p:spPr bwMode="auto">
          <a:xfrm>
            <a:off x="1547664" y="411510"/>
            <a:ext cx="58293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v-SE" altLang="sv-SE" sz="2400" b="1" dirty="0" smtClean="0">
                <a:solidFill>
                  <a:srgbClr val="1CA185"/>
                </a:solidFill>
                <a:latin typeface="Tahoma" panose="020B0604030504040204" pitchFamily="34" charset="0"/>
                <a:ea typeface="Tahoma" panose="020B0604030504040204" pitchFamily="34" charset="0"/>
                <a:cs typeface="Tahoma" panose="020B0604030504040204" pitchFamily="34" charset="0"/>
              </a:rPr>
              <a:t>Hjärnans </a:t>
            </a:r>
            <a:r>
              <a:rPr lang="sv-SE" altLang="sv-SE" sz="2400" b="1" dirty="0" smtClean="0">
                <a:solidFill>
                  <a:srgbClr val="1CA185"/>
                </a:solidFill>
                <a:latin typeface="Tahoma" panose="020B0604030504040204" pitchFamily="34" charset="0"/>
                <a:ea typeface="Tahoma" panose="020B0604030504040204" pitchFamily="34" charset="0"/>
                <a:cs typeface="Tahoma" panose="020B0604030504040204" pitchFamily="34" charset="0"/>
              </a:rPr>
              <a:t>rädsloreaktion </a:t>
            </a:r>
            <a:r>
              <a:rPr lang="sv-SE" altLang="sv-SE" sz="1400" b="1" dirty="0" smtClean="0">
                <a:solidFill>
                  <a:srgbClr val="1CA185"/>
                </a:solidFill>
                <a:latin typeface="Tahoma" panose="020B0604030504040204" pitchFamily="34" charset="0"/>
                <a:ea typeface="Tahoma" panose="020B0604030504040204" pitchFamily="34" charset="0"/>
                <a:cs typeface="Tahoma" panose="020B0604030504040204" pitchFamily="34" charset="0"/>
              </a:rPr>
              <a:t>(gärna bild på hjärnan)</a:t>
            </a:r>
            <a:endParaRPr lang="sv-SE" altLang="sv-SE" sz="1400" b="1" dirty="0">
              <a:solidFill>
                <a:srgbClr val="1CA185"/>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ruta 2"/>
          <p:cNvSpPr txBox="1"/>
          <p:nvPr/>
        </p:nvSpPr>
        <p:spPr>
          <a:xfrm>
            <a:off x="683568" y="1491630"/>
            <a:ext cx="4752826" cy="3477875"/>
          </a:xfrm>
          <a:prstGeom prst="rect">
            <a:avLst/>
          </a:prstGeom>
          <a:noFill/>
        </p:spPr>
        <p:txBody>
          <a:bodyPr wrap="square" rtlCol="0">
            <a:spAutoFit/>
          </a:bodyPr>
          <a:lstStyle/>
          <a:p>
            <a:pPr marL="285750" indent="-285750">
              <a:buFont typeface="Arial" panose="020B0604020202020204" pitchFamily="34" charset="0"/>
              <a:buChar char="•"/>
            </a:pPr>
            <a:r>
              <a:rPr lang="sv-SE" sz="2000" dirty="0" smtClean="0"/>
              <a:t>Blodet minskar i de främre delarna av hjärnan och ökar i de centrala delarna</a:t>
            </a:r>
          </a:p>
          <a:p>
            <a:pPr marL="285750" indent="-285750">
              <a:buFont typeface="Arial" panose="020B0604020202020204" pitchFamily="34" charset="0"/>
              <a:buChar char="•"/>
            </a:pPr>
            <a:r>
              <a:rPr lang="sv-SE" altLang="sv-SE" sz="2000" dirty="0"/>
              <a:t>Logisk och analytisk tankeförmåga </a:t>
            </a:r>
            <a:r>
              <a:rPr lang="sv-SE" altLang="sv-SE" sz="2000" dirty="0" smtClean="0"/>
              <a:t>minskar</a:t>
            </a:r>
          </a:p>
          <a:p>
            <a:pPr marL="342900" indent="-342900">
              <a:buFont typeface="Arial" panose="020B0604020202020204" pitchFamily="34" charset="0"/>
              <a:buChar char="•"/>
            </a:pPr>
            <a:r>
              <a:rPr lang="sv-SE" altLang="sv-SE" sz="2000" dirty="0"/>
              <a:t>Uppmärksamheten fokuseras på fara</a:t>
            </a:r>
          </a:p>
          <a:p>
            <a:pPr marL="342900" indent="-342900">
              <a:buFont typeface="Arial" panose="020B0604020202020204" pitchFamily="34" charset="0"/>
              <a:buChar char="•"/>
            </a:pPr>
            <a:r>
              <a:rPr lang="sv-SE" altLang="sv-SE" sz="2000" dirty="0"/>
              <a:t>Känslorna blir starka och </a:t>
            </a:r>
            <a:r>
              <a:rPr lang="sv-SE" altLang="sv-SE" sz="2000" dirty="0" smtClean="0"/>
              <a:t>vi tenderar att agera på dem</a:t>
            </a:r>
            <a:endParaRPr lang="sv-SE" altLang="sv-SE" sz="2000" dirty="0"/>
          </a:p>
          <a:p>
            <a:pPr marL="342900" indent="-342900">
              <a:buFont typeface="Arial" panose="020B0604020202020204" pitchFamily="34" charset="0"/>
              <a:buChar char="•"/>
            </a:pPr>
            <a:r>
              <a:rPr lang="sv-SE" altLang="sv-SE" sz="2000" dirty="0" smtClean="0"/>
              <a:t>Känslan påverkar tolkning av situationen</a:t>
            </a:r>
            <a:endParaRPr lang="sv-SE" altLang="sv-SE" sz="2000" dirty="0">
              <a:latin typeface="Verdana" panose="020B0604030504040204" pitchFamily="34" charset="0"/>
            </a:endParaRPr>
          </a:p>
          <a:p>
            <a:pPr marL="285750" indent="-285750">
              <a:buFont typeface="Arial" panose="020B0604020202020204" pitchFamily="34" charset="0"/>
              <a:buChar char="•"/>
            </a:pPr>
            <a:endParaRPr lang="sv-SE" sz="2000" dirty="0" smtClean="0"/>
          </a:p>
          <a:p>
            <a:pPr marL="285750" indent="-285750">
              <a:buFont typeface="Arial" panose="020B0604020202020204" pitchFamily="34" charset="0"/>
              <a:buChar char="•"/>
            </a:pPr>
            <a:endParaRPr lang="sv-SE" sz="2000" dirty="0" err="1" smtClean="0"/>
          </a:p>
        </p:txBody>
      </p:sp>
    </p:spTree>
    <p:extLst>
      <p:ext uri="{BB962C8B-B14F-4D97-AF65-F5344CB8AC3E}">
        <p14:creationId xmlns:p14="http://schemas.microsoft.com/office/powerpoint/2010/main" val="2435933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600200" y="400050"/>
            <a:ext cx="5829300" cy="857250"/>
          </a:xfrm>
        </p:spPr>
        <p:txBody>
          <a:bodyPr>
            <a:normAutofit/>
          </a:bodyPr>
          <a:lstStyle/>
          <a:p>
            <a:pPr eaLnBrk="1" hangingPunct="1"/>
            <a:r>
              <a:rPr lang="sv-SE" altLang="sv-SE" dirty="0">
                <a:latin typeface="Tahoma" panose="020B0604030504040204" pitchFamily="34" charset="0"/>
                <a:cs typeface="Tahoma" panose="020B0604030504040204" pitchFamily="34" charset="0"/>
              </a:rPr>
              <a:t>Vad är ångest?</a:t>
            </a:r>
          </a:p>
        </p:txBody>
      </p:sp>
      <p:sp>
        <p:nvSpPr>
          <p:cNvPr id="10243" name="Rectangle 3"/>
          <p:cNvSpPr>
            <a:spLocks noGrp="1" noChangeArrowheads="1"/>
          </p:cNvSpPr>
          <p:nvPr>
            <p:ph type="body" idx="4294967295"/>
          </p:nvPr>
        </p:nvSpPr>
        <p:spPr>
          <a:xfrm>
            <a:off x="1657350" y="1428750"/>
            <a:ext cx="5772150" cy="3015208"/>
          </a:xfrm>
        </p:spPr>
        <p:txBody>
          <a:bodyPr/>
          <a:lstStyle/>
          <a:p>
            <a:pPr eaLnBrk="1" hangingPunct="1">
              <a:lnSpc>
                <a:spcPct val="90000"/>
              </a:lnSpc>
              <a:buFontTx/>
              <a:buNone/>
            </a:pPr>
            <a:r>
              <a:rPr lang="sv-SE" altLang="sv-SE" sz="2000" i="0" dirty="0" smtClean="0">
                <a:latin typeface="+mn-lt"/>
              </a:rPr>
              <a:t>  ”Obehagliga och skrämmande kroppsliga och mentala symptom som liknar dem som uppkommer vid ett verkligt hot mot individens liv och säkerhet.”</a:t>
            </a:r>
          </a:p>
          <a:p>
            <a:pPr eaLnBrk="1" hangingPunct="1">
              <a:lnSpc>
                <a:spcPct val="90000"/>
              </a:lnSpc>
              <a:buFontTx/>
              <a:buNone/>
            </a:pPr>
            <a:endParaRPr lang="sv-SE" altLang="sv-SE" sz="2000" i="0" dirty="0" smtClean="0">
              <a:latin typeface="+mn-lt"/>
            </a:endParaRPr>
          </a:p>
          <a:p>
            <a:pPr eaLnBrk="1" hangingPunct="1">
              <a:lnSpc>
                <a:spcPct val="90000"/>
              </a:lnSpc>
              <a:buFontTx/>
              <a:buNone/>
            </a:pPr>
            <a:r>
              <a:rPr lang="sv-SE" altLang="sv-SE" sz="2000" i="0" dirty="0" smtClean="0">
                <a:latin typeface="+mn-lt"/>
              </a:rPr>
              <a:t>		</a:t>
            </a:r>
            <a:r>
              <a:rPr lang="sv-SE" altLang="sv-SE" sz="1600" i="0" dirty="0" smtClean="0">
                <a:latin typeface="+mn-lt"/>
              </a:rPr>
              <a:t>Regionalt </a:t>
            </a:r>
            <a:r>
              <a:rPr lang="sv-SE" altLang="sv-SE" sz="1600" i="0" dirty="0">
                <a:latin typeface="+mn-lt"/>
              </a:rPr>
              <a:t>vårdprogram, </a:t>
            </a:r>
            <a:r>
              <a:rPr lang="sv-SE" altLang="sv-SE" sz="1600" i="0" dirty="0" smtClean="0">
                <a:latin typeface="+mn-lt"/>
              </a:rPr>
              <a:t>			Ångestsyndrom</a:t>
            </a:r>
            <a:r>
              <a:rPr lang="sv-SE" altLang="sv-SE" sz="1600" i="0" dirty="0">
                <a:latin typeface="+mn-lt"/>
              </a:rPr>
              <a:t>, SLL, 2011</a:t>
            </a:r>
            <a:endParaRPr lang="sv-SE" altLang="sv-SE" sz="1600" i="0" dirty="0" smtClean="0">
              <a:latin typeface="+mn-lt"/>
            </a:endParaRPr>
          </a:p>
          <a:p>
            <a:pPr eaLnBrk="1" hangingPunct="1">
              <a:lnSpc>
                <a:spcPct val="90000"/>
              </a:lnSpc>
              <a:buFontTx/>
              <a:buNone/>
            </a:pPr>
            <a:endParaRPr lang="sv-SE" altLang="sv-SE" dirty="0" smtClean="0">
              <a:latin typeface="Verdana" panose="020B0604030504040204" pitchFamily="34" charset="0"/>
            </a:endParaRPr>
          </a:p>
          <a:p>
            <a:pPr eaLnBrk="1" hangingPunct="1">
              <a:lnSpc>
                <a:spcPct val="90000"/>
              </a:lnSpc>
              <a:buFontTx/>
              <a:buNone/>
            </a:pPr>
            <a:endParaRPr lang="sv-SE" altLang="sv-SE" dirty="0" smtClean="0">
              <a:latin typeface="Verdana" panose="020B0604030504040204" pitchFamily="34" charset="0"/>
            </a:endParaRPr>
          </a:p>
        </p:txBody>
      </p:sp>
    </p:spTree>
    <p:extLst>
      <p:ext uri="{BB962C8B-B14F-4D97-AF65-F5344CB8AC3E}">
        <p14:creationId xmlns:p14="http://schemas.microsoft.com/office/powerpoint/2010/main" val="2010102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1657350" y="1485900"/>
            <a:ext cx="3371850" cy="3086100"/>
          </a:xfrm>
        </p:spPr>
        <p:txBody>
          <a:bodyPr/>
          <a:lstStyle/>
          <a:p>
            <a:pPr eaLnBrk="1" hangingPunct="1"/>
            <a:r>
              <a:rPr lang="sv-SE" altLang="sv-SE" sz="2000" i="0" dirty="0">
                <a:latin typeface="+mn-lt"/>
              </a:rPr>
              <a:t>ångest</a:t>
            </a:r>
          </a:p>
          <a:p>
            <a:pPr eaLnBrk="1" hangingPunct="1"/>
            <a:r>
              <a:rPr lang="sv-SE" altLang="sv-SE" sz="2000" i="0" dirty="0">
                <a:latin typeface="+mn-lt"/>
              </a:rPr>
              <a:t>panik</a:t>
            </a:r>
          </a:p>
          <a:p>
            <a:pPr eaLnBrk="1" hangingPunct="1"/>
            <a:r>
              <a:rPr lang="sv-SE" altLang="sv-SE" sz="2000" i="0" dirty="0">
                <a:latin typeface="+mn-lt"/>
              </a:rPr>
              <a:t>rädsla</a:t>
            </a:r>
          </a:p>
          <a:p>
            <a:pPr eaLnBrk="1" hangingPunct="1"/>
            <a:r>
              <a:rPr lang="sv-SE" altLang="sv-SE" sz="2000" i="0" dirty="0">
                <a:latin typeface="+mn-lt"/>
              </a:rPr>
              <a:t>stress</a:t>
            </a:r>
          </a:p>
          <a:p>
            <a:pPr eaLnBrk="1" hangingPunct="1"/>
            <a:r>
              <a:rPr lang="sv-SE" altLang="sv-SE" sz="2000" i="0" dirty="0">
                <a:latin typeface="+mn-lt"/>
              </a:rPr>
              <a:t>oro</a:t>
            </a:r>
          </a:p>
          <a:p>
            <a:pPr eaLnBrk="1" hangingPunct="1"/>
            <a:r>
              <a:rPr lang="sv-SE" altLang="sv-SE" sz="2000" i="0" dirty="0">
                <a:latin typeface="+mn-lt"/>
              </a:rPr>
              <a:t>nervositet m.m.</a:t>
            </a:r>
          </a:p>
          <a:p>
            <a:pPr eaLnBrk="1" hangingPunct="1">
              <a:buFontTx/>
              <a:buNone/>
            </a:pPr>
            <a:endParaRPr lang="sv-SE" altLang="sv-SE" sz="1800" dirty="0">
              <a:latin typeface="Verdana" panose="020B0604030504040204" pitchFamily="34" charset="0"/>
            </a:endParaRPr>
          </a:p>
          <a:p>
            <a:pPr eaLnBrk="1" hangingPunct="1">
              <a:buFontTx/>
              <a:buNone/>
            </a:pPr>
            <a:endParaRPr lang="sv-SE" altLang="sv-SE" sz="2100" dirty="0">
              <a:latin typeface="Verdana" panose="020B0604030504040204" pitchFamily="34" charset="0"/>
            </a:endParaRPr>
          </a:p>
          <a:p>
            <a:pPr eaLnBrk="1" hangingPunct="1">
              <a:buFontTx/>
              <a:buNone/>
            </a:pPr>
            <a:endParaRPr lang="sv-SE" altLang="sv-SE" sz="2100" dirty="0">
              <a:latin typeface="Verdana" panose="020B0604030504040204" pitchFamily="34" charset="0"/>
            </a:endParaRPr>
          </a:p>
        </p:txBody>
      </p:sp>
      <p:sp>
        <p:nvSpPr>
          <p:cNvPr id="12292" name="Rectangle 2"/>
          <p:cNvSpPr>
            <a:spLocks noGrp="1" noChangeArrowheads="1"/>
          </p:cNvSpPr>
          <p:nvPr>
            <p:ph type="title" idx="4294967295"/>
          </p:nvPr>
        </p:nvSpPr>
        <p:spPr>
          <a:xfrm>
            <a:off x="251520" y="411510"/>
            <a:ext cx="5829300" cy="857250"/>
          </a:xfrm>
        </p:spPr>
        <p:txBody>
          <a:bodyPr>
            <a:normAutofit/>
          </a:bodyPr>
          <a:lstStyle/>
          <a:p>
            <a:pPr eaLnBrk="1" hangingPunct="1"/>
            <a:r>
              <a:rPr lang="sv-SE" altLang="sv-SE" dirty="0" smtClean="0">
                <a:latin typeface="Tahoma" panose="020B0604030504040204" pitchFamily="34" charset="0"/>
                <a:cs typeface="Tahoma" panose="020B0604030504040204" pitchFamily="34" charset="0"/>
              </a:rPr>
              <a:t>Samma reaktion i kroppen/hjärnan </a:t>
            </a:r>
            <a:endParaRPr lang="sv-SE" altLang="sv-SE"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5234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2"/>
          <p:cNvSpPr>
            <a:spLocks noGrp="1" noChangeArrowheads="1"/>
          </p:cNvSpPr>
          <p:nvPr>
            <p:ph type="title" idx="4294967295"/>
          </p:nvPr>
        </p:nvSpPr>
        <p:spPr>
          <a:xfrm>
            <a:off x="1600200" y="400050"/>
            <a:ext cx="5829300" cy="857250"/>
          </a:xfrm>
        </p:spPr>
        <p:txBody>
          <a:bodyPr>
            <a:normAutofit/>
          </a:bodyPr>
          <a:lstStyle/>
          <a:p>
            <a:pPr eaLnBrk="1" hangingPunct="1"/>
            <a:r>
              <a:rPr lang="sv-SE" altLang="sv-SE" dirty="0" smtClean="0">
                <a:latin typeface="Tahoma" panose="020B0604030504040204" pitchFamily="34" charset="0"/>
                <a:cs typeface="Tahoma" panose="020B0604030504040204" pitchFamily="34" charset="0"/>
              </a:rPr>
              <a:t>Varför har vi människor ångest?</a:t>
            </a:r>
            <a:endParaRPr lang="sv-SE" altLang="sv-SE" dirty="0">
              <a:latin typeface="Tahoma" panose="020B0604030504040204" pitchFamily="34" charset="0"/>
              <a:cs typeface="Tahoma" panose="020B0604030504040204" pitchFamily="34" charset="0"/>
            </a:endParaRPr>
          </a:p>
        </p:txBody>
      </p:sp>
      <p:sp>
        <p:nvSpPr>
          <p:cNvPr id="26631" name="Rectangle 3"/>
          <p:cNvSpPr>
            <a:spLocks noGrp="1" noChangeArrowheads="1"/>
          </p:cNvSpPr>
          <p:nvPr>
            <p:ph type="body" idx="4294967295"/>
          </p:nvPr>
        </p:nvSpPr>
        <p:spPr>
          <a:xfrm>
            <a:off x="1657350" y="1428750"/>
            <a:ext cx="5943600" cy="3086100"/>
          </a:xfrm>
        </p:spPr>
        <p:txBody>
          <a:bodyPr/>
          <a:lstStyle/>
          <a:p>
            <a:pPr eaLnBrk="1" hangingPunct="1"/>
            <a:r>
              <a:rPr lang="sv-SE" altLang="sv-SE" sz="2000" b="1" i="0" dirty="0" smtClean="0">
                <a:latin typeface="+mn-lt"/>
              </a:rPr>
              <a:t>Evolutionen</a:t>
            </a:r>
            <a:r>
              <a:rPr lang="sv-SE" altLang="sv-SE" sz="2000" i="0" dirty="0" smtClean="0">
                <a:latin typeface="+mn-lt"/>
              </a:rPr>
              <a:t> har hjälpt oss</a:t>
            </a:r>
            <a:r>
              <a:rPr lang="sv-SE" altLang="sv-SE" sz="2000" i="0" dirty="0" smtClean="0">
                <a:latin typeface="+mn-lt"/>
              </a:rPr>
              <a:t>…</a:t>
            </a:r>
          </a:p>
          <a:p>
            <a:pPr marL="0" indent="0" eaLnBrk="1" hangingPunct="1">
              <a:buNone/>
            </a:pPr>
            <a:r>
              <a:rPr lang="sv-SE" altLang="sv-SE" sz="2000" i="0" dirty="0" smtClean="0">
                <a:solidFill>
                  <a:srgbClr val="1CA185"/>
                </a:solidFill>
                <a:latin typeface="+mn-lt"/>
              </a:rPr>
              <a:t>(gärna bild på rovdjur, eld, höjder mm)</a:t>
            </a:r>
            <a:endParaRPr lang="sv-SE" altLang="sv-SE" sz="2000" i="0" dirty="0" smtClean="0">
              <a:solidFill>
                <a:srgbClr val="1CA185"/>
              </a:solidFill>
              <a:latin typeface="+mn-lt"/>
            </a:endParaRPr>
          </a:p>
          <a:p>
            <a:pPr eaLnBrk="1" hangingPunct="1">
              <a:buFontTx/>
              <a:buNone/>
            </a:pPr>
            <a:endParaRPr lang="sv-SE" altLang="sv-SE" dirty="0" smtClean="0">
              <a:solidFill>
                <a:srgbClr val="1CA185"/>
              </a:solidFill>
              <a:latin typeface="Verdana" panose="020B0604030504040204" pitchFamily="34" charset="0"/>
            </a:endParaRPr>
          </a:p>
        </p:txBody>
      </p:sp>
    </p:spTree>
    <p:extLst>
      <p:ext uri="{BB962C8B-B14F-4D97-AF65-F5344CB8AC3E}">
        <p14:creationId xmlns:p14="http://schemas.microsoft.com/office/powerpoint/2010/main" val="3155258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PS_3.0_ppt_16-9_main">
  <a:themeElements>
    <a:clrScheme name="Custom 2">
      <a:dk1>
        <a:sysClr val="windowText" lastClr="000000"/>
      </a:dk1>
      <a:lt1>
        <a:sysClr val="window" lastClr="FFFFFF"/>
      </a:lt1>
      <a:dk2>
        <a:srgbClr val="000000"/>
      </a:dk2>
      <a:lt2>
        <a:srgbClr val="FFFFFF"/>
      </a:lt2>
      <a:accent1>
        <a:srgbClr val="FF3C0D"/>
      </a:accent1>
      <a:accent2>
        <a:srgbClr val="000000"/>
      </a:accent2>
      <a:accent3>
        <a:srgbClr val="4D4F53"/>
      </a:accent3>
      <a:accent4>
        <a:srgbClr val="8B8D8E"/>
      </a:accent4>
      <a:accent5>
        <a:srgbClr val="C9CAC8"/>
      </a:accent5>
      <a:accent6>
        <a:srgbClr val="FFFFFF"/>
      </a:accent6>
      <a:hlink>
        <a:srgbClr val="0000FF"/>
      </a:hlink>
      <a:folHlink>
        <a:srgbClr val="800080"/>
      </a:folHlink>
    </a:clrScheme>
    <a:fontScheme name="PS - Fonts">
      <a:majorFont>
        <a:latin typeface="Tahom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600" dirty="0" err="1" smtClean="0"/>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19724</TotalTime>
  <Words>2028</Words>
  <Application>Microsoft Office PowerPoint</Application>
  <PresentationFormat>Bildspel på skärmen (16:9)</PresentationFormat>
  <Paragraphs>310</Paragraphs>
  <Slides>39</Slides>
  <Notes>39</Notes>
  <HiddenSlides>0</HiddenSlides>
  <MMClips>0</MMClips>
  <ScaleCrop>false</ScaleCrop>
  <HeadingPairs>
    <vt:vector size="6" baseType="variant">
      <vt:variant>
        <vt:lpstr>Använt teckensnitt</vt:lpstr>
      </vt:variant>
      <vt:variant>
        <vt:i4>10</vt:i4>
      </vt:variant>
      <vt:variant>
        <vt:lpstr>Tema</vt:lpstr>
      </vt:variant>
      <vt:variant>
        <vt:i4>1</vt:i4>
      </vt:variant>
      <vt:variant>
        <vt:lpstr>Bildrubriker</vt:lpstr>
      </vt:variant>
      <vt:variant>
        <vt:i4>39</vt:i4>
      </vt:variant>
    </vt:vector>
  </HeadingPairs>
  <TitlesOfParts>
    <vt:vector size="50" baseType="lpstr">
      <vt:lpstr>Apple Symbols</vt:lpstr>
      <vt:lpstr>Arial</vt:lpstr>
      <vt:lpstr>Calibri</vt:lpstr>
      <vt:lpstr>Courier New</vt:lpstr>
      <vt:lpstr>Georgia</vt:lpstr>
      <vt:lpstr>Tahoma</vt:lpstr>
      <vt:lpstr>Times</vt:lpstr>
      <vt:lpstr>Times New Roman</vt:lpstr>
      <vt:lpstr>Verdana</vt:lpstr>
      <vt:lpstr>Wingdings 3</vt:lpstr>
      <vt:lpstr>PS_3.0_ppt_16-9_main</vt:lpstr>
      <vt:lpstr>PowerPoint-presentation</vt:lpstr>
      <vt:lpstr>Innehåll</vt:lpstr>
      <vt:lpstr>Vad är rädsla, ångest och oro?</vt:lpstr>
      <vt:lpstr>Vad är rädsla?</vt:lpstr>
      <vt:lpstr>Kroppens rädsloreaktion  (gärna illustrerande bild)</vt:lpstr>
      <vt:lpstr>PowerPoint-presentation</vt:lpstr>
      <vt:lpstr>Vad är ångest?</vt:lpstr>
      <vt:lpstr>Samma reaktion i kroppen/hjärnan </vt:lpstr>
      <vt:lpstr>Varför har vi människor ångest?</vt:lpstr>
      <vt:lpstr>Sammanfattningsvis</vt:lpstr>
      <vt:lpstr>PowerPoint-presentation</vt:lpstr>
      <vt:lpstr> Orostankar är helt normala</vt:lpstr>
      <vt:lpstr>Två vanliga sätt att hantera orostankar</vt:lpstr>
      <vt:lpstr>När ångest och oro blir ett problem i livet</vt:lpstr>
      <vt:lpstr>PowerPoint-presentation</vt:lpstr>
      <vt:lpstr>Vad orsakar problem med rädsla, ångest och oro?  Och vad gör att det fortsätter? </vt:lpstr>
      <vt:lpstr>Vad orsakar?</vt:lpstr>
      <vt:lpstr>Rädsloinlärning</vt:lpstr>
      <vt:lpstr>PowerPoint-presentation</vt:lpstr>
      <vt:lpstr>Vad gör att ångesten håller i sig?</vt:lpstr>
      <vt:lpstr>Undvikande</vt:lpstr>
      <vt:lpstr>Säkerhetsbeteenden</vt:lpstr>
      <vt:lpstr>Vad gör att ångesten håller i sig?</vt:lpstr>
      <vt:lpstr>Exempel på undvikanden och säkerhetsbeteenden</vt:lpstr>
      <vt:lpstr>Problemet med undvikande</vt:lpstr>
      <vt:lpstr>Problemet med undvikande</vt:lpstr>
      <vt:lpstr>Vad kan man göra åt ångest?</vt:lpstr>
      <vt:lpstr>PowerPoint-presentation</vt:lpstr>
      <vt:lpstr>Vad kan man förvänta sig vid exponering?</vt:lpstr>
      <vt:lpstr>Vad kan man vinna?</vt:lpstr>
      <vt:lpstr>Att hantera orostankar: schemalagd orosstund</vt:lpstr>
      <vt:lpstr>Schemalagd orosstund</vt:lpstr>
      <vt:lpstr>Schemalagd orosstund</vt:lpstr>
      <vt:lpstr>Övning</vt:lpstr>
      <vt:lpstr>Övning </vt:lpstr>
      <vt:lpstr>Hur går jag till väga om jag vill få kontakt med psykolog/kurator på vårdcentralen?</vt:lpstr>
      <vt:lpstr>PowerPoint-presentation</vt:lpstr>
      <vt:lpstr>Boktips! </vt:lpstr>
      <vt:lpstr>Frågor?</vt:lpstr>
    </vt:vector>
  </TitlesOfParts>
  <Company>PS Communication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Martin Thor</dc:creator>
  <cp:keywords>PowerPointmall - PS 16:9</cp:keywords>
  <dc:description>April 2011
Carin Ländström, Hangar/C2
070-921 16 60, 08-52 20 50 00</dc:description>
  <cp:lastModifiedBy>Victoria Sennerstam 8HF6</cp:lastModifiedBy>
  <cp:revision>645</cp:revision>
  <cp:lastPrinted>2018-08-30T08:43:41Z</cp:lastPrinted>
  <dcterms:created xsi:type="dcterms:W3CDTF">2015-05-17T19:14:42Z</dcterms:created>
  <dcterms:modified xsi:type="dcterms:W3CDTF">2019-08-27T12:11:24Z</dcterms:modified>
</cp:coreProperties>
</file>