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handoutMasterIdLst>
    <p:handoutMasterId r:id="rId43"/>
  </p:handoutMasterIdLst>
  <p:sldIdLst>
    <p:sldId id="590" r:id="rId2"/>
    <p:sldId id="591" r:id="rId3"/>
    <p:sldId id="610" r:id="rId4"/>
    <p:sldId id="593" r:id="rId5"/>
    <p:sldId id="664" r:id="rId6"/>
    <p:sldId id="665" r:id="rId7"/>
    <p:sldId id="666" r:id="rId8"/>
    <p:sldId id="672" r:id="rId9"/>
    <p:sldId id="673" r:id="rId10"/>
    <p:sldId id="674" r:id="rId11"/>
    <p:sldId id="690" r:id="rId12"/>
    <p:sldId id="675" r:id="rId13"/>
    <p:sldId id="657" r:id="rId14"/>
    <p:sldId id="658" r:id="rId15"/>
    <p:sldId id="670" r:id="rId16"/>
    <p:sldId id="702" r:id="rId17"/>
    <p:sldId id="659" r:id="rId18"/>
    <p:sldId id="660" r:id="rId19"/>
    <p:sldId id="677" r:id="rId20"/>
    <p:sldId id="693" r:id="rId21"/>
    <p:sldId id="691" r:id="rId22"/>
    <p:sldId id="692" r:id="rId23"/>
    <p:sldId id="703" r:id="rId24"/>
    <p:sldId id="679" r:id="rId25"/>
    <p:sldId id="694" r:id="rId26"/>
    <p:sldId id="680" r:id="rId27"/>
    <p:sldId id="681" r:id="rId28"/>
    <p:sldId id="683" r:id="rId29"/>
    <p:sldId id="682" r:id="rId30"/>
    <p:sldId id="706" r:id="rId31"/>
    <p:sldId id="686" r:id="rId32"/>
    <p:sldId id="699" r:id="rId33"/>
    <p:sldId id="704" r:id="rId34"/>
    <p:sldId id="707" r:id="rId35"/>
    <p:sldId id="634" r:id="rId36"/>
    <p:sldId id="688" r:id="rId37"/>
    <p:sldId id="697" r:id="rId38"/>
    <p:sldId id="698" r:id="rId39"/>
    <p:sldId id="689" r:id="rId40"/>
    <p:sldId id="705" r:id="rId41"/>
  </p:sldIdLst>
  <p:sldSz cx="9144000" cy="5143500" type="screen16x9"/>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6DD1E4"/>
    <a:srgbClr val="B5EFC0"/>
    <a:srgbClr val="1CA185"/>
    <a:srgbClr val="1B8C5F"/>
    <a:srgbClr val="186A3E"/>
    <a:srgbClr val="5F9E12"/>
    <a:srgbClr val="6EE981"/>
    <a:srgbClr val="6CE6BD"/>
    <a:srgbClr val="CEF0F2"/>
    <a:srgbClr val="73E8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575" autoAdjust="0"/>
    <p:restoredTop sz="62313" autoAdjust="0"/>
  </p:normalViewPr>
  <p:slideViewPr>
    <p:cSldViewPr>
      <p:cViewPr varScale="1">
        <p:scale>
          <a:sx n="85" d="100"/>
          <a:sy n="85" d="100"/>
        </p:scale>
        <p:origin x="96" y="138"/>
      </p:cViewPr>
      <p:guideLst>
        <p:guide orient="horz" pos="1620"/>
        <p:guide pos="2880"/>
      </p:guideLst>
    </p:cSldViewPr>
  </p:slideViewPr>
  <p:outlineViewPr>
    <p:cViewPr>
      <p:scale>
        <a:sx n="33" d="100"/>
        <a:sy n="33" d="100"/>
      </p:scale>
      <p:origin x="0" y="4626"/>
    </p:cViewPr>
  </p:outlineViewPr>
  <p:notesTextViewPr>
    <p:cViewPr>
      <p:scale>
        <a:sx n="100" d="100"/>
        <a:sy n="100" d="100"/>
      </p:scale>
      <p:origin x="0" y="0"/>
    </p:cViewPr>
  </p:notesTextViewPr>
  <p:sorterViewPr>
    <p:cViewPr>
      <p:scale>
        <a:sx n="128" d="100"/>
        <a:sy n="128" d="100"/>
      </p:scale>
      <p:origin x="0" y="0"/>
    </p:cViewPr>
  </p:sorterViewPr>
  <p:notesViewPr>
    <p:cSldViewPr snapToGrid="0" snapToObjects="1" showGuides="1">
      <p:cViewPr varScale="1">
        <p:scale>
          <a:sx n="72" d="100"/>
          <a:sy n="72" d="100"/>
        </p:scale>
        <p:origin x="-3400" y="-12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endParaRPr lang="sv-SE" dirty="0"/>
          </a:p>
        </p:txBody>
      </p:sp>
      <p:sp>
        <p:nvSpPr>
          <p:cNvPr id="4" name="Platshållare för sidfot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dirty="0"/>
          </a:p>
        </p:txBody>
      </p:sp>
      <p:sp>
        <p:nvSpPr>
          <p:cNvPr id="5" name="Platshållare för bildnumm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10B196C-3510-9147-AFAE-B521BB4B8E90}" type="slidenum">
              <a:rPr lang="sv-SE" smtClean="0"/>
              <a:pPr/>
              <a:t>‹#›</a:t>
            </a:fld>
            <a:endParaRPr lang="sv-SE" dirty="0"/>
          </a:p>
        </p:txBody>
      </p:sp>
    </p:spTree>
    <p:extLst>
      <p:ext uri="{BB962C8B-B14F-4D97-AF65-F5344CB8AC3E}">
        <p14:creationId xmlns:p14="http://schemas.microsoft.com/office/powerpoint/2010/main" val="85544847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endParaRPr lang="sv-SE" dirty="0"/>
          </a:p>
        </p:txBody>
      </p:sp>
      <p:sp>
        <p:nvSpPr>
          <p:cNvPr id="4" name="Platshållare för bildobjekt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C80B61F6-8E9A-4CA5-B6A9-9B45E7028951}" type="slidenum">
              <a:rPr lang="sv-SE" smtClean="0"/>
              <a:pPr/>
              <a:t>‹#›</a:t>
            </a:fld>
            <a:endParaRPr lang="sv-SE" dirty="0"/>
          </a:p>
        </p:txBody>
      </p:sp>
    </p:spTree>
    <p:extLst>
      <p:ext uri="{BB962C8B-B14F-4D97-AF65-F5344CB8AC3E}">
        <p14:creationId xmlns:p14="http://schemas.microsoft.com/office/powerpoint/2010/main" val="329558565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90488" y="744538"/>
            <a:ext cx="6616700" cy="3722687"/>
          </a:xfrm>
        </p:spPr>
      </p:sp>
      <p:sp>
        <p:nvSpPr>
          <p:cNvPr id="3" name="Platshållare för anteckningar 2"/>
          <p:cNvSpPr>
            <a:spLocks noGrp="1"/>
          </p:cNvSpPr>
          <p:nvPr>
            <p:ph type="body" idx="1"/>
          </p:nvPr>
        </p:nvSpPr>
        <p:spPr/>
        <p:txBody>
          <a:bodyPr/>
          <a:lstStyle/>
          <a:p>
            <a:r>
              <a:rPr lang="sv-SE" dirty="0" smtClean="0"/>
              <a:t>Dela </a:t>
            </a:r>
            <a:r>
              <a:rPr lang="sv-SE" dirty="0" smtClean="0"/>
              <a:t>ut åhörarkopior.</a:t>
            </a:r>
          </a:p>
          <a:p>
            <a:endParaRPr lang="sv-SE" dirty="0" smtClean="0"/>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Vi håller den här föreläsningen eftersom sömnbesvär är ett väldigt vanligt problem, faktiskt en av de vanligaste orsakerna till att människor söker hjälp på vårdcentral. Vet också att det är lite av en djungel vad gäller tips och råd kring hur man ska göra för att sova bättre, så det är inte konstigt om man känner sig vilsen. Jag tänker mig att flera av er här idag har problem med sömnen och att ni kanske känner att ni har testat det mesta, eller så kanske ni tycker det känns svårt att veta i vilken ände ni ens ska börja försöka göra förändringar.</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3582677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Vår </a:t>
            </a:r>
            <a:r>
              <a:rPr lang="sv-SE" altLang="sv-SE" dirty="0" smtClean="0"/>
              <a:t>sömn styrs i hög grad av vår dygnsrytm.</a:t>
            </a:r>
            <a:r>
              <a:rPr lang="sv-SE" altLang="sv-SE" baseline="0" dirty="0" smtClean="0"/>
              <a:t> Man kan säga att vi har en inbyggd klocka i oss som går i cykler om 24 h. </a:t>
            </a:r>
          </a:p>
          <a:p>
            <a:endParaRPr lang="sv-SE" alt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Melatonin är vårt främsta sömnhormon, som gör oss trötta, hjälper oss sova. Är som högst mitt på natten. Mitt på dagen är det som lägst eller helt obefintligt.</a:t>
            </a:r>
            <a:r>
              <a:rPr lang="sv-SE" altLang="sv-SE" baseline="0" dirty="0" smtClean="0"/>
              <a:t> </a:t>
            </a:r>
            <a:r>
              <a:rPr lang="sv-SE" altLang="sv-SE" dirty="0" smtClean="0"/>
              <a:t>Frisättningen stängs av när dagsljus når ögat.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Omvänt det</a:t>
            </a:r>
            <a:r>
              <a:rPr lang="sv-SE" altLang="sv-SE" baseline="0" dirty="0" smtClean="0"/>
              <a:t> här</a:t>
            </a:r>
            <a:r>
              <a:rPr lang="sv-SE" altLang="sv-SE" dirty="0" smtClean="0"/>
              <a:t> mönstret går kroppstemperaturen. Som högst mitt på dagen.</a:t>
            </a:r>
            <a:r>
              <a:rPr lang="sv-SE" altLang="sv-SE" baseline="0" dirty="0" smtClean="0"/>
              <a:t> S</a:t>
            </a:r>
            <a:r>
              <a:rPr lang="sv-SE" altLang="sv-SE" dirty="0" smtClean="0"/>
              <a:t>peglar också hur ämnesomsättningen varierar i kroppen under dag och natt.</a:t>
            </a:r>
          </a:p>
          <a:p>
            <a:endParaRPr lang="sv-SE" altLang="sv-SE" baseline="0" dirty="0" smtClean="0"/>
          </a:p>
          <a:p>
            <a:r>
              <a:rPr lang="sv-SE" altLang="sv-SE" baseline="0" dirty="0" smtClean="0"/>
              <a:t>Utifrån det här kan man säga att det är som att </a:t>
            </a:r>
            <a:r>
              <a:rPr lang="sv-SE" altLang="sv-SE" dirty="0" smtClean="0"/>
              <a:t>vi </a:t>
            </a:r>
            <a:r>
              <a:rPr lang="sv-SE" altLang="sv-SE" baseline="0" dirty="0" smtClean="0"/>
              <a:t>e</a:t>
            </a:r>
            <a:r>
              <a:rPr lang="sv-SE" baseline="0" dirty="0" smtClean="0"/>
              <a:t>nligt den naturliga dygnsrytmen</a:t>
            </a:r>
            <a:r>
              <a:rPr lang="sv-SE" altLang="sv-SE" dirty="0" smtClean="0"/>
              <a:t> är ”programmerade” för att vara vakna och aktiva på dagen och sova på natten.</a:t>
            </a:r>
            <a:r>
              <a:rPr lang="sv-SE" altLang="sv-SE" baseline="0" dirty="0" smtClean="0"/>
              <a:t> </a:t>
            </a:r>
            <a:r>
              <a:rPr lang="sv-SE" baseline="0" dirty="0" smtClean="0"/>
              <a:t>Det innebär att om du lägger dig och somnar före midnatt har du mest hjälp av dygnsrytmen när det gäller att </a:t>
            </a:r>
            <a:r>
              <a:rPr lang="sv-SE" i="1" baseline="0" dirty="0" smtClean="0"/>
              <a:t>behålla </a:t>
            </a:r>
            <a:r>
              <a:rPr lang="sv-SE" baseline="0" dirty="0" smtClean="0"/>
              <a:t>din sömn hela natten. När dygnsrytmen och den kroppsliga aktiveringen sedan stiger är det desto svårare att fortsätta sova. </a:t>
            </a:r>
          </a:p>
          <a:p>
            <a:endParaRPr lang="sv-SE" baseline="0" dirty="0" smtClean="0"/>
          </a:p>
          <a:p>
            <a:r>
              <a:rPr lang="sv-SE" baseline="0" dirty="0" smtClean="0"/>
              <a:t>Vi kommer komma in på lite mer praktiska tips kring detta, om hur vi kan ”hjälpa” vår dygnsrytm att ge goda förutsättningar för sömn. Förutom de här tidsmässiga aspekterna är vår fysiologi nämligen påverkbar via vårt beteende och via ljus och mörker och temperatur. </a:t>
            </a:r>
          </a:p>
          <a:p>
            <a:endParaRPr lang="sv-SE" baseline="0" dirty="0" smtClean="0"/>
          </a:p>
          <a:p>
            <a:endParaRPr lang="sv-SE" baseline="0" dirty="0" smtClean="0"/>
          </a:p>
          <a:p>
            <a:endParaRPr lang="sv-SE" baseline="0"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10</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8909941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altLang="sv-SE" dirty="0" smtClean="0"/>
              <a:t>Den </a:t>
            </a:r>
            <a:r>
              <a:rPr lang="sv-SE" altLang="sv-SE" dirty="0" smtClean="0"/>
              <a:t>här bilden</a:t>
            </a:r>
            <a:r>
              <a:rPr lang="sv-SE" altLang="sv-SE" baseline="0" dirty="0" smtClean="0"/>
              <a:t> illustrerar hur vår </a:t>
            </a:r>
            <a:r>
              <a:rPr lang="sv-SE" altLang="sv-SE" dirty="0" smtClean="0"/>
              <a:t>kroppstemperatur och våra melatoninnivåer varierar över dygnet.</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11</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447985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dirty="0" smtClean="0"/>
              <a:t>A:</a:t>
            </a:r>
            <a:r>
              <a:rPr lang="sv-SE" baseline="0" dirty="0" smtClean="0"/>
              <a:t> </a:t>
            </a:r>
            <a:r>
              <a:rPr lang="sv-SE" dirty="0" smtClean="0"/>
              <a:t>Den</a:t>
            </a:r>
            <a:r>
              <a:rPr lang="sv-SE" baseline="0" dirty="0" smtClean="0"/>
              <a:t> tredje faktorn i sömnformeln h</a:t>
            </a:r>
            <a:r>
              <a:rPr lang="sv-SE" dirty="0" smtClean="0"/>
              <a:t>andlar om grad av </a:t>
            </a:r>
            <a:r>
              <a:rPr lang="sv-SE" baseline="0" dirty="0" smtClean="0"/>
              <a:t>aktivering, både fysiologisk och psykologisk. Nedvarvning är en förutsättning för sömn. Är vi </a:t>
            </a:r>
            <a:r>
              <a:rPr lang="sv-SE" baseline="0" dirty="0" err="1" smtClean="0"/>
              <a:t>uppvarvade</a:t>
            </a:r>
            <a:r>
              <a:rPr lang="sv-SE" baseline="0" dirty="0" smtClean="0"/>
              <a:t>, spända och oroliga blir det väldigt svårt att somna och behålla sömnen, det känner ni säkert väl till. Sömn är inte något vi kan prestera utan det är snarare något som kommer när vi har ”gett upp” våra ansträngningar.</a:t>
            </a:r>
            <a:endParaRPr lang="sv-SE" dirty="0" smtClean="0"/>
          </a:p>
          <a:p>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Finns flera olika saker som påverkar vår grad av aktivering. Det kan finnas genetiska och biologiska variationer, men det kan också vara inlärt och kopplat till livsstil, beteenden och förhållningssätt till sömn. Därmed är också det här med aktiveringsgrad något som vi, åtminstone i viss utsträckning, själva har möjlighet att påverka.</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12</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633541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I </a:t>
            </a:r>
            <a:r>
              <a:rPr lang="sv-SE" altLang="sv-SE" baseline="0" dirty="0" smtClean="0"/>
              <a:t>princip </a:t>
            </a:r>
            <a:r>
              <a:rPr lang="sv-SE" altLang="sv-SE" dirty="0" smtClean="0"/>
              <a:t>alla</a:t>
            </a:r>
            <a:r>
              <a:rPr lang="sv-SE" altLang="sv-SE" baseline="0" dirty="0" smtClean="0"/>
              <a:t> sover dåligt emellanåt, i perioder, hänger ofta ihop med stress, påfrestningar, förändringar i livet. Kan såklart vara plågsamt men trots allt att betrakta som ”normalt” och oftast övergående. Ett första råd är därför att försöka </a:t>
            </a:r>
            <a:r>
              <a:rPr lang="sv-SE" dirty="0" smtClean="0"/>
              <a:t>lita på att det brukar kunna balansera sig själv med tiden. </a:t>
            </a:r>
            <a:r>
              <a:rPr lang="sv-SE" altLang="sv-SE" baseline="0" dirty="0" smtClean="0"/>
              <a:t>Men inte allt för sällan håller besvären i sig över tid och det är det vi kommer in på nu.</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13</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6739705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altLang="sv-SE" dirty="0" smtClean="0"/>
              <a:t>Statistiken </a:t>
            </a:r>
            <a:r>
              <a:rPr lang="sv-SE" altLang="sv-SE" dirty="0" smtClean="0"/>
              <a:t>varierar</a:t>
            </a:r>
            <a:r>
              <a:rPr lang="sv-SE" altLang="sv-SE" baseline="0" dirty="0" smtClean="0"/>
              <a:t> beroende på hur man definierar sömnbesvär, men år 2010 rapporterade 24% av Sveriges befolkning att de hade </a:t>
            </a:r>
            <a:r>
              <a:rPr lang="sv-SE" sz="1200" kern="1200" baseline="0" dirty="0" smtClean="0">
                <a:solidFill>
                  <a:schemeClr val="tx1"/>
                </a:solidFill>
                <a:latin typeface="+mn-lt"/>
                <a:ea typeface="+mn-ea"/>
                <a:cs typeface="+mn-cs"/>
              </a:rPr>
              <a:t>besvär med sömnen </a:t>
            </a:r>
            <a:r>
              <a:rPr lang="sv-SE" sz="1200" kern="1200" dirty="0" smtClean="0">
                <a:solidFill>
                  <a:schemeClr val="tx1"/>
                </a:solidFill>
                <a:latin typeface="+mn-lt"/>
                <a:ea typeface="+mn-ea"/>
                <a:cs typeface="+mn-cs"/>
              </a:rPr>
              <a:t>tre eller fler nätter per vecka.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sz="1200"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1" baseline="0" dirty="0" err="1" smtClean="0"/>
              <a:t>Insomni</a:t>
            </a:r>
            <a:r>
              <a:rPr lang="sv-SE" altLang="sv-SE" b="1" baseline="0" dirty="0" smtClean="0"/>
              <a:t>: </a:t>
            </a:r>
            <a:r>
              <a:rPr lang="sv-SE" altLang="sv-SE" b="0" baseline="0" dirty="0" smtClean="0"/>
              <a:t>en vanlig diagnos vid sömnproblem (om någon frågar: problem minst 3 nätter i veckan i minst 3 mån och ger upphov till påtagligt lidande och/eller försämrad funktion). Betyder sömnlöshet, vilket är lite missvisande, för även om det känns som att vi ligger sömnlösa natt efter natt så brukar vi faktiskt sova en del. Ca 11 % av Sveriges befolkning.</a:t>
            </a:r>
            <a:endParaRPr lang="sv-SE" altLang="sv-SE" baseline="0" dirty="0" smtClean="0"/>
          </a:p>
          <a:p>
            <a:pPr>
              <a:lnSpc>
                <a:spcPct val="80000"/>
              </a:lnSpc>
            </a:pPr>
            <a:endParaRPr lang="sv-SE"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sz="1200" dirty="0" smtClean="0"/>
              <a:t>Ökning av sömnbesvär sedan mitten av 1990-talet.</a:t>
            </a:r>
            <a:r>
              <a:rPr lang="sv-SE" altLang="sv-SE" baseline="0" dirty="0" smtClean="0"/>
              <a:t> Man kan tänka sig att det i alla fall till viss del handlar om att vi lever i ett 24-timmarssamhälle som ställer stora krav på oss att sätta våra egna gränser för aktivitet och vila, och att den nya tekniken, den ständiga uppkopplingen och omstruktureringar av arbetslivet gjort att vår dygnsrytm styrs allt mindre av de naturliga ramarna för dag och natt, ljus och mörker. </a:t>
            </a:r>
          </a:p>
          <a:p>
            <a:pPr eaLnBrk="1" hangingPunct="1"/>
            <a:endParaRPr lang="sv-SE" alt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14</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788810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lnSpcReduction="10000"/>
          </a:bodyPr>
          <a:lstStyle/>
          <a:p>
            <a:r>
              <a:rPr lang="sv-SE" altLang="sv-SE" dirty="0" smtClean="0"/>
              <a:t>Kan </a:t>
            </a:r>
            <a:r>
              <a:rPr lang="sv-SE" altLang="sv-SE" dirty="0" smtClean="0"/>
              <a:t>finnas flera </a:t>
            </a:r>
            <a:r>
              <a:rPr lang="sv-SE" altLang="sv-SE" baseline="0" dirty="0" smtClean="0"/>
              <a:t>orsaker till sömnbesvär, och ofta rör det sig om en kombination av olika faktorer. </a:t>
            </a:r>
          </a:p>
          <a:p>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 Ibland direkt konsekvens av någon kroppslig sjukdom. </a:t>
            </a:r>
            <a:r>
              <a:rPr lang="sv-SE" altLang="sv-SE" sz="1200" kern="1200" baseline="0" dirty="0" smtClean="0">
                <a:solidFill>
                  <a:schemeClr val="tx1"/>
                </a:solidFill>
                <a:latin typeface="+mn-lt"/>
                <a:ea typeface="+mn-ea"/>
                <a:cs typeface="+mn-cs"/>
              </a:rPr>
              <a:t>Om det är det så vill man gärna se till att </a:t>
            </a:r>
            <a:r>
              <a:rPr lang="sv-SE" altLang="sv-SE" baseline="0" dirty="0" smtClean="0"/>
              <a:t>utreda och behandla den så gott det går i första hand.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Nämn </a:t>
            </a:r>
            <a:r>
              <a:rPr lang="sv-SE" altLang="sv-SE" b="1" baseline="0" dirty="0" smtClean="0"/>
              <a:t>sömnapné: </a:t>
            </a:r>
            <a:r>
              <a:rPr lang="sv-SE" altLang="sv-SE" b="0" baseline="0" dirty="0" smtClean="0"/>
              <a:t>oftast förknippat med kraftig snarkning. Svårigheter att andas under sömnen och upprepade </a:t>
            </a:r>
            <a:r>
              <a:rPr lang="sv-SE" altLang="sv-SE" b="0" baseline="0" dirty="0" err="1" smtClean="0"/>
              <a:t>andningsavbrott</a:t>
            </a:r>
            <a:r>
              <a:rPr lang="sv-SE" altLang="sv-SE" b="0" baseline="0" dirty="0" smtClean="0"/>
              <a:t>, ger syrebrist och dålig sömnkvalitet. Om du snarkar mycket och känner dig trött dagtid kan det vara en god idé att tala med en läkare och </a:t>
            </a:r>
            <a:r>
              <a:rPr lang="sv-SE" altLang="sv-SE" b="0" baseline="0" dirty="0" err="1" smtClean="0"/>
              <a:t>ev</a:t>
            </a:r>
            <a:r>
              <a:rPr lang="sv-SE" altLang="sv-SE" b="0" baseline="0" dirty="0" smtClean="0"/>
              <a:t> göra en sömnapnéutredning. Finns hjälp att få, tex bettskena eller andningsmask. </a:t>
            </a:r>
            <a:endParaRPr lang="sv-SE" altLang="sv-SE"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 Vanligt symtom vid psykiatriska tillstånd som till exempel depression, vissa typer av ångestproblematik och stressrelaterad ohälsa.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 Ibland handlar det mer om miljöfaktorer som vi inte kan göra så mycket åt.</a:t>
            </a:r>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 Ibland finns det ingen känd kroppslig eller psykiatrisk problematik utöver sömnbesvären.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Oavsett primär orsak kan det finnas ett värde i att titta på psykologiska och beteendemässiga faktorer för att se om det finns något man kan göra på den fronten. Kan ju tex finnas en gräns för hur mycket hjälp man kan få rent medicinskt, som vid kronisk smärta, och man har sett </a:t>
            </a:r>
            <a:r>
              <a:rPr lang="sv-SE" sz="1200" kern="1200" dirty="0" smtClean="0">
                <a:solidFill>
                  <a:schemeClr val="tx1"/>
                </a:solidFill>
                <a:latin typeface="+mn-lt"/>
                <a:ea typeface="+mn-ea"/>
                <a:cs typeface="+mn-cs"/>
              </a:rPr>
              <a:t>att en förbättring i sömn även indirekt</a:t>
            </a:r>
            <a:r>
              <a:rPr lang="sv-SE" sz="120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kan förbättra andra tillstånd</a:t>
            </a:r>
            <a:r>
              <a:rPr lang="sv-SE" sz="1200" kern="1200" baseline="0" dirty="0" smtClean="0">
                <a:solidFill>
                  <a:schemeClr val="tx1"/>
                </a:solidFill>
                <a:latin typeface="+mn-lt"/>
                <a:ea typeface="+mn-ea"/>
                <a:cs typeface="+mn-cs"/>
              </a:rPr>
              <a:t>, som tex depression eller stressproblematik. </a:t>
            </a:r>
            <a:endParaRPr lang="sv-SE" sz="1200" kern="1200" dirty="0" smtClean="0">
              <a:solidFill>
                <a:schemeClr val="tx1"/>
              </a:solidFill>
              <a:latin typeface="+mn-lt"/>
              <a:ea typeface="+mn-ea"/>
              <a:cs typeface="+mn-cs"/>
            </a:endParaRP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21951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Vi </a:t>
            </a:r>
            <a:r>
              <a:rPr lang="sv-SE" altLang="sv-SE" baseline="0" dirty="0" smtClean="0"/>
              <a:t>jobbar med KBT (kognitiv beteendeterapi) här på vårdcentralen – innebär att när vi försöker förstå och komma till rätta med sömnbesvär utgår vi ifrån att våra </a:t>
            </a:r>
            <a:r>
              <a:rPr lang="sv-SE" altLang="sv-SE" i="1" baseline="0" dirty="0" smtClean="0"/>
              <a:t>beteenden, tankar och känslor </a:t>
            </a:r>
            <a:r>
              <a:rPr lang="sv-SE" altLang="sv-SE" baseline="0" dirty="0" smtClean="0"/>
              <a:t>påverkar vår fysiologi och vice versa. De här sakerna hänger ihop.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En KBT behandling för sömnbesvär brukar börja med att man får kartlägga sin sömn för att sedan kunna analysera den och ta reda på vad som vidmakthåller problemen och vad för typ av förändringar man skulle kunna vara behjälpt av.</a:t>
            </a:r>
            <a:endParaRPr lang="sv-SE" altLang="sv-SE" dirty="0" smtClean="0"/>
          </a:p>
          <a:p>
            <a:endParaRPr lang="sv-SE" sz="1200" kern="1200" baseline="0" dirty="0" smtClean="0">
              <a:solidFill>
                <a:schemeClr val="tx1"/>
              </a:solidFill>
              <a:effectLst/>
              <a:latin typeface="+mn-lt"/>
              <a:ea typeface="+mn-ea"/>
              <a:cs typeface="+mn-cs"/>
            </a:endParaRPr>
          </a:p>
          <a:p>
            <a:r>
              <a:rPr lang="sv-SE" sz="1200" kern="1200" baseline="0" dirty="0" smtClean="0">
                <a:solidFill>
                  <a:schemeClr val="tx1"/>
                </a:solidFill>
                <a:effectLst/>
                <a:latin typeface="+mn-lt"/>
                <a:ea typeface="+mn-ea"/>
                <a:cs typeface="+mn-cs"/>
              </a:rPr>
              <a:t>Bilden – ond cirkel. I</a:t>
            </a:r>
            <a:r>
              <a:rPr lang="sv-SE" sz="1200" kern="1200" dirty="0" smtClean="0">
                <a:solidFill>
                  <a:schemeClr val="tx1"/>
                </a:solidFill>
                <a:effectLst/>
                <a:latin typeface="+mn-lt"/>
                <a:ea typeface="+mn-ea"/>
                <a:cs typeface="+mn-cs"/>
              </a:rPr>
              <a:t>nte ovanligt om man lider av dålig sömn att man börjar oroa sig </a:t>
            </a:r>
            <a:r>
              <a:rPr lang="sv-SE" sz="1200" kern="1200" baseline="0" dirty="0" smtClean="0">
                <a:solidFill>
                  <a:schemeClr val="tx1"/>
                </a:solidFill>
                <a:effectLst/>
                <a:latin typeface="+mn-lt"/>
                <a:ea typeface="+mn-ea"/>
                <a:cs typeface="+mn-cs"/>
              </a:rPr>
              <a:t>och att man börjar </a:t>
            </a:r>
            <a:r>
              <a:rPr lang="sv-SE" sz="1200" kern="1200" dirty="0" smtClean="0">
                <a:solidFill>
                  <a:schemeClr val="tx1"/>
                </a:solidFill>
                <a:effectLst/>
                <a:latin typeface="+mn-lt"/>
                <a:ea typeface="+mn-ea"/>
                <a:cs typeface="+mn-cs"/>
              </a:rPr>
              <a:t>ändra</a:t>
            </a:r>
            <a:r>
              <a:rPr lang="sv-SE" sz="1200" kern="1200" baseline="0" dirty="0" smtClean="0">
                <a:solidFill>
                  <a:schemeClr val="tx1"/>
                </a:solidFill>
                <a:effectLst/>
                <a:latin typeface="+mn-lt"/>
                <a:ea typeface="+mn-ea"/>
                <a:cs typeface="+mn-cs"/>
              </a:rPr>
              <a:t> sina</a:t>
            </a:r>
            <a:r>
              <a:rPr lang="sv-SE" sz="1200" kern="1200" dirty="0" smtClean="0">
                <a:solidFill>
                  <a:schemeClr val="tx1"/>
                </a:solidFill>
                <a:effectLst/>
                <a:latin typeface="+mn-lt"/>
                <a:ea typeface="+mn-ea"/>
                <a:cs typeface="+mn-cs"/>
              </a:rPr>
              <a:t> vanor </a:t>
            </a:r>
            <a:r>
              <a:rPr lang="sv-SE" sz="1200" kern="1200" baseline="0" dirty="0" smtClean="0">
                <a:solidFill>
                  <a:schemeClr val="tx1"/>
                </a:solidFill>
                <a:effectLst/>
                <a:latin typeface="+mn-lt"/>
                <a:ea typeface="+mn-ea"/>
                <a:cs typeface="+mn-cs"/>
              </a:rPr>
              <a:t>på ett sätt som känns nödvändigt/hjälpsamt i stunden men som kanske inte gynnar sömnen på längre sikt. Tex bli upptagen av att </a:t>
            </a:r>
            <a:r>
              <a:rPr lang="sv-SE" sz="1200" kern="1200" dirty="0" smtClean="0">
                <a:solidFill>
                  <a:schemeClr val="tx1"/>
                </a:solidFill>
                <a:effectLst/>
                <a:latin typeface="+mn-lt"/>
                <a:ea typeface="+mn-ea"/>
                <a:cs typeface="+mn-cs"/>
              </a:rPr>
              <a:t>få till ”rätt antal timmar sömn” genom att gå och lägga sig tidigare och kanske ta tupplurar på dagarna.</a:t>
            </a:r>
            <a:r>
              <a:rPr lang="sv-SE" sz="1200" kern="1200" baseline="0" dirty="0" smtClean="0">
                <a:solidFill>
                  <a:schemeClr val="tx1"/>
                </a:solidFill>
                <a:effectLst/>
                <a:latin typeface="+mn-lt"/>
                <a:ea typeface="+mn-ea"/>
                <a:cs typeface="+mn-cs"/>
              </a:rPr>
              <a:t> Dricka alkohol för att varva ner. Dricka en eller ett par extra koppar kaffe på dagen för att hantera tröttheten, </a:t>
            </a:r>
            <a:r>
              <a:rPr lang="sv-SE" sz="1200" kern="1200" dirty="0" smtClean="0">
                <a:solidFill>
                  <a:schemeClr val="tx1"/>
                </a:solidFill>
                <a:effectLst/>
                <a:latin typeface="+mn-lt"/>
                <a:ea typeface="+mn-ea"/>
                <a:cs typeface="+mn-cs"/>
              </a:rPr>
              <a:t>undviker aktiviteter som känns för ansträngande när man är trött, t ex motion.</a:t>
            </a:r>
            <a:r>
              <a:rPr lang="sv-SE" sz="1200" kern="1200" baseline="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På sikt kan de ändrade rutinerna, kanske i kombination med den oro man känner inför sömnbesvären, bana väg för mer ihållande</a:t>
            </a:r>
            <a:r>
              <a:rPr lang="sv-SE" sz="1200" kern="1200" baseline="0" dirty="0" smtClean="0">
                <a:solidFill>
                  <a:schemeClr val="tx1"/>
                </a:solidFill>
                <a:effectLst/>
                <a:latin typeface="+mn-lt"/>
                <a:ea typeface="+mn-ea"/>
                <a:cs typeface="+mn-cs"/>
              </a:rPr>
              <a:t> problem.</a:t>
            </a:r>
            <a:endParaRPr 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16</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Som jag sa inledningsvis så har många av er säkert provat</a:t>
            </a:r>
            <a:r>
              <a:rPr lang="sv-SE" altLang="sv-SE" baseline="0" dirty="0" smtClean="0"/>
              <a:t> en hel del redan för att komma till rätta med era eventuella sömnproblem. En del av er kanske är välinformerade, ni kanske har läst på själva och då kommer ni säkert att känna igen en del av det här. Men det kan alltid vara bra att bli påmind om de här sakerna och som sagt så hoppas jag att den teoretiska grunden som vi har gått igenom kan öka förståelsen för varför de här råden och teknikerna kan vara hjälpsamma. </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17</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654489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Först </a:t>
            </a:r>
            <a:r>
              <a:rPr lang="sv-SE" altLang="sv-SE" baseline="0" dirty="0" smtClean="0"/>
              <a:t>s</a:t>
            </a:r>
            <a:r>
              <a:rPr lang="sv-SE" altLang="sv-SE" dirty="0" smtClean="0"/>
              <a:t>ömnhygien</a:t>
            </a:r>
            <a:r>
              <a:rPr lang="sv-SE" altLang="sv-SE" baseline="0" dirty="0" smtClean="0"/>
              <a:t> – kan tro att det handlar om att man ska ha rena sängkläder eller något i den stilen, men det är ett samlingsbegrepp för praktiska råd och </a:t>
            </a:r>
            <a:r>
              <a:rPr lang="sv-SE" altLang="sv-SE" dirty="0" smtClean="0"/>
              <a:t>åtgärder vad gäller </a:t>
            </a:r>
            <a:r>
              <a:rPr lang="sv-SE" altLang="sv-SE" baseline="0" dirty="0" smtClean="0"/>
              <a:t>rutiner kring sömnen.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eaLnBrk="1" hangingPunct="1"/>
            <a:r>
              <a:rPr lang="sv-SE" altLang="sv-SE" dirty="0" smtClean="0"/>
              <a:t>Sen ett par mer specifika tekniker. </a:t>
            </a:r>
            <a:r>
              <a:rPr lang="sv-SE" altLang="sv-SE" baseline="0" dirty="0" smtClean="0"/>
              <a:t>Kommer inte att gå in på djupet men ni får en första introduktion av stimuluskontroll och sömnrestriktion som </a:t>
            </a:r>
            <a:r>
              <a:rPr lang="sv-SE" altLang="sv-SE" dirty="0" smtClean="0"/>
              <a:t>har gott stöd i forskningen och som båda </a:t>
            </a:r>
            <a:r>
              <a:rPr lang="sv-SE" altLang="sv-SE" baseline="0" dirty="0" smtClean="0"/>
              <a:t>brukar utgöra en central komponent i KBT behandling för sömnbesvär.</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18</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659311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Vi </a:t>
            </a:r>
            <a:r>
              <a:rPr lang="sv-SE" altLang="sv-SE" baseline="0" dirty="0" smtClean="0"/>
              <a:t>kan hjälpa vår dygnsrytm och öka vårt sömntryck genom att etablera r</a:t>
            </a:r>
            <a:r>
              <a:rPr lang="sv-SE" altLang="sv-SE" dirty="0" smtClean="0"/>
              <a:t>egelbundna sovtider.</a:t>
            </a:r>
            <a:r>
              <a:rPr lang="sv-SE" altLang="sv-SE" baseline="0" dirty="0" smtClean="0"/>
              <a:t> </a:t>
            </a:r>
            <a:r>
              <a:rPr lang="sv-SE" altLang="sv-SE" baseline="0" dirty="0" err="1" smtClean="0"/>
              <a:t>Ffa</a:t>
            </a:r>
            <a:r>
              <a:rPr lang="sv-SE" altLang="sv-SE" baseline="0" dirty="0" smtClean="0"/>
              <a:t> är det bra att försöka stiga upp vid samma tid varje dag.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baseline="0" dirty="0" smtClean="0"/>
              <a:t>Tupplurar ska helst undvikas eftersom de minskar vårt ”sömntryck” men om du tar en är det bättre att göra det tidigt under dagen och max 20 min, eftersom du vill undvika att ”ta” av nattens djupsömn.</a:t>
            </a:r>
            <a:endParaRPr lang="sv-SE" altLang="sv-SE" sz="1200"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19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360086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Eftersom </a:t>
            </a:r>
            <a:r>
              <a:rPr lang="sv-SE" baseline="0" dirty="0" smtClean="0"/>
              <a:t>det är vanligt att man får höra eller läsa om </a:t>
            </a:r>
            <a:r>
              <a:rPr lang="sv-SE" i="1" baseline="0" dirty="0" smtClean="0"/>
              <a:t>vad</a:t>
            </a:r>
            <a:r>
              <a:rPr lang="sv-SE" baseline="0" dirty="0" smtClean="0"/>
              <a:t> man ska göra men inte </a:t>
            </a:r>
            <a:r>
              <a:rPr lang="sv-SE" i="1" baseline="0" dirty="0" smtClean="0"/>
              <a:t>varför</a:t>
            </a:r>
            <a:r>
              <a:rPr lang="sv-SE" baseline="0" dirty="0" smtClean="0"/>
              <a:t> så kommer vi att börja med att gå igenom en del sömnteori som grund. Sen kommer vi in på mer konkreta åtgärder och tekniker, vad ni själva kan prova för att sova bättre. Förhoppningen är alltså att ni utifrån den inledande teoridelen ska få ett större grepp om </a:t>
            </a:r>
            <a:r>
              <a:rPr lang="sv-SE" i="1" baseline="0" dirty="0" smtClean="0"/>
              <a:t>varför</a:t>
            </a:r>
            <a:r>
              <a:rPr lang="sv-SE" baseline="0" dirty="0" smtClean="0"/>
              <a:t> det kan vara bra att testa göra si eller så.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 </a:t>
            </a:r>
          </a:p>
          <a:p>
            <a:r>
              <a:rPr lang="sv-SE" baseline="0" dirty="0" smtClean="0"/>
              <a:t>Vi har en timme till vårt förfogande. Mot slutet så kommer ni också att få höra om våra insatser för sömnproblematik här på vårdcentralen, däribland vår sömnskola, som några av er ska börja redan nästa vecka.</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8782078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dirty="0" smtClean="0"/>
              <a:t>Inte </a:t>
            </a:r>
            <a:r>
              <a:rPr lang="sv-SE" altLang="sv-SE" sz="1200" dirty="0" smtClean="0"/>
              <a:t>helt ovanligt att vi, när vi lider av sömnbris</a:t>
            </a:r>
            <a:r>
              <a:rPr lang="sv-SE" altLang="sv-SE" sz="1200" baseline="0" dirty="0" smtClean="0"/>
              <a:t>t och kanske känner oss trötta, </a:t>
            </a:r>
            <a:r>
              <a:rPr lang="sv-SE" altLang="sv-SE" sz="1200" dirty="0" smtClean="0"/>
              <a:t>stressade eller nedstämda,</a:t>
            </a:r>
            <a:r>
              <a:rPr lang="sv-SE" altLang="sv-SE" sz="1200" baseline="0" dirty="0" smtClean="0"/>
              <a:t> blir mer passiva eller att vi prioriterar bort saker som är viktiga för oss, </a:t>
            </a:r>
            <a:r>
              <a:rPr lang="sv-SE" altLang="sv-SE" sz="1200" dirty="0" smtClean="0"/>
              <a:t>gör mindre av sådant </a:t>
            </a:r>
            <a:r>
              <a:rPr lang="sv-SE" altLang="sv-SE" sz="1200" baseline="0" dirty="0" smtClean="0"/>
              <a:t>som vi annars brukar må bra av. </a:t>
            </a:r>
            <a:r>
              <a:rPr lang="sv-SE" altLang="sv-SE" sz="1200" dirty="0" smtClean="0"/>
              <a:t>Generellt kan man säga att vi sover bättre om vi är aktiva dagtid</a:t>
            </a:r>
            <a:r>
              <a:rPr lang="sv-SE" altLang="sv-SE" sz="1200" baseline="0" dirty="0" smtClean="0"/>
              <a:t> och på så vis bygger upp vårt sömntryck.</a:t>
            </a:r>
            <a:r>
              <a:rPr lang="sv-SE" altLang="sv-SE" sz="120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dirty="0" smtClean="0"/>
              <a:t>Regelbunden</a:t>
            </a:r>
            <a:r>
              <a:rPr lang="sv-SE" altLang="sv-SE" sz="1200" baseline="0" dirty="0" smtClean="0"/>
              <a:t> motion har ju visat sig ha en stor och positiv inverkan på vårt allmänna välbefinnande och psykiska hälsa, bidrar också till bättre sömn. K</a:t>
            </a:r>
            <a:r>
              <a:rPr lang="sv-SE" altLang="sv-SE" dirty="0" smtClean="0"/>
              <a:t>an göra att vi får lättare att somna och </a:t>
            </a:r>
            <a:r>
              <a:rPr lang="sv-SE" altLang="sv-SE" baseline="0" dirty="0" smtClean="0"/>
              <a:t>mer </a:t>
            </a:r>
            <a:r>
              <a:rPr lang="sv-SE" altLang="sv-SE" dirty="0" smtClean="0"/>
              <a:t>djupsömn.</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dirty="0" smtClean="0"/>
              <a:t>När vi anstränger oss fysiskt varvar kroppen upp och</a:t>
            </a:r>
            <a:r>
              <a:rPr lang="sv-SE" altLang="sv-SE" baseline="0" dirty="0" smtClean="0"/>
              <a:t> efteråt så </a:t>
            </a:r>
            <a:r>
              <a:rPr lang="sv-SE" altLang="sv-SE" dirty="0" smtClean="0"/>
              <a:t>svarar den</a:t>
            </a:r>
            <a:r>
              <a:rPr lang="sv-SE" altLang="sv-SE" baseline="0" dirty="0" smtClean="0"/>
              <a:t> </a:t>
            </a:r>
            <a:r>
              <a:rPr lang="sv-SE" altLang="sv-SE" dirty="0" smtClean="0"/>
              <a:t>med </a:t>
            </a:r>
            <a:r>
              <a:rPr lang="sv-SE" altLang="sv-SE" dirty="0" err="1" smtClean="0"/>
              <a:t>nedvarvning</a:t>
            </a:r>
            <a:r>
              <a:rPr lang="sv-SE" altLang="sv-SE" dirty="0" smtClean="0"/>
              <a:t> och vila, vilket kan</a:t>
            </a:r>
            <a:r>
              <a:rPr lang="sv-SE" altLang="sv-SE" baseline="0" dirty="0" smtClean="0"/>
              <a:t> hjälpa oss somna</a:t>
            </a:r>
            <a:r>
              <a:rPr lang="sv-SE" altLang="sv-SE" dirty="0" smtClean="0"/>
              <a:t>. </a:t>
            </a:r>
            <a:r>
              <a:rPr lang="sv-SE" altLang="sv-SE" sz="1200" baseline="0" dirty="0" smtClean="0"/>
              <a:t>Dock så avråder vi från mer krävande träning för nära inpå läggdags, det är bättre att förlägga det till dagtid.</a:t>
            </a:r>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baseline="0" dirty="0" smtClean="0"/>
              <a:t>Den här bilden har jag valt för att påminna om du faktiskt inte behöver bli någon gladiator. Det här handlar inte om att optimera dig själv. Jag vill istället ge som råd att sänka kraven på dig själv och fundera över vad som kan vara en rimlig nivå. Den bästa träningen är den som blir av!</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20</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eaLnBrk="1" hangingPunct="1"/>
            <a:r>
              <a:rPr lang="sv-SE" altLang="sv-SE" sz="1200" baseline="0" dirty="0" smtClean="0"/>
              <a:t>Vi </a:t>
            </a:r>
            <a:r>
              <a:rPr lang="sv-SE" altLang="sv-SE" sz="1200" baseline="0" dirty="0" smtClean="0"/>
              <a:t>har pratat om hur ljus och mörker påverkar melatonininsöndringen. Ljus blockerar frisättningen av melatonin så exponering för ljus dagtid är verkligen att rekommendera. Hjälper kroppen förstå vad som är dag och natt och kan vara ett bra medel mot trötthet.</a:t>
            </a:r>
          </a:p>
          <a:p>
            <a:pPr eaLnBrk="1" hangingPunct="1"/>
            <a:endParaRPr lang="sv-SE" altLang="sv-SE" sz="1200" baseline="0" dirty="0" smtClean="0"/>
          </a:p>
          <a:p>
            <a:pPr eaLnBrk="1" hangingPunct="1"/>
            <a:r>
              <a:rPr lang="sv-SE" altLang="sv-SE" sz="1200" dirty="0" smtClean="0"/>
              <a:t>På</a:t>
            </a:r>
            <a:r>
              <a:rPr lang="sv-SE" altLang="sv-SE" sz="1200" baseline="0" dirty="0" smtClean="0"/>
              <a:t> kvällen är det bra att s</a:t>
            </a:r>
            <a:r>
              <a:rPr lang="sv-SE" altLang="sv-SE" sz="1200" dirty="0" smtClean="0"/>
              <a:t>änka belysningen, försöka ha det mörkt</a:t>
            </a:r>
            <a:r>
              <a:rPr lang="sv-SE" altLang="sv-SE" sz="1200" baseline="0" dirty="0" smtClean="0"/>
              <a:t> i sovrummet och</a:t>
            </a:r>
            <a:r>
              <a:rPr lang="sv-SE" altLang="sv-SE" sz="1200" dirty="0" smtClean="0"/>
              <a:t> undvika blått</a:t>
            </a:r>
            <a:r>
              <a:rPr lang="sv-SE" altLang="sv-SE" sz="1200" baseline="0" dirty="0" smtClean="0"/>
              <a:t> ljus från skärmar – det är väldigt uppiggande. Om du inte kan låta bli att använda mobil, dator eller </a:t>
            </a:r>
            <a:r>
              <a:rPr lang="sv-SE" altLang="sv-SE" sz="1200" baseline="0" dirty="0" err="1" smtClean="0"/>
              <a:t>ipad</a:t>
            </a:r>
            <a:r>
              <a:rPr lang="sv-SE" altLang="sv-SE" sz="1200" baseline="0" dirty="0" smtClean="0"/>
              <a:t> - </a:t>
            </a:r>
            <a:r>
              <a:rPr lang="sv-SE" altLang="sv-SE" sz="1200" dirty="0" smtClean="0"/>
              <a:t>sätt på </a:t>
            </a:r>
            <a:r>
              <a:rPr lang="sv-SE" altLang="sv-SE" sz="1200" dirty="0" err="1" smtClean="0"/>
              <a:t>nightmode</a:t>
            </a:r>
            <a:r>
              <a:rPr lang="sv-SE" altLang="sv-SE" sz="1200" dirty="0" smtClean="0"/>
              <a:t>.</a:t>
            </a:r>
          </a:p>
          <a:p>
            <a:pPr eaLnBrk="1" hangingPunct="1"/>
            <a:endParaRPr lang="sv-SE" altLang="sv-SE"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altLang="sv-SE" sz="1200" dirty="0" smtClean="0"/>
              <a:t>Svalare</a:t>
            </a:r>
            <a:r>
              <a:rPr lang="sv-SE" altLang="sv-SE" sz="1200" baseline="0" dirty="0" smtClean="0"/>
              <a:t> t</a:t>
            </a:r>
            <a:r>
              <a:rPr lang="sv-SE" altLang="sv-SE" sz="1200" dirty="0" smtClean="0"/>
              <a:t>emperatur; 14-18 grader. Få igång avkylningssystem genom uppvärmning av kropp.</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21</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baseline="0" dirty="0" smtClean="0"/>
              <a:t>Finns </a:t>
            </a:r>
            <a:r>
              <a:rPr lang="sv-SE" baseline="0" dirty="0" smtClean="0"/>
              <a:t>mycket man kan göra för att sänka aktivering. Några exempel:</a:t>
            </a:r>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Andningen</a:t>
            </a:r>
            <a:r>
              <a:rPr lang="sv-SE" baseline="0" dirty="0" smtClean="0"/>
              <a:t> är både automatisk och viljestyrd. Påverkas av stress, vanligt att vi andas snabbare och ibland ytligare, men vi kan också till viss del styra andningen och indirekt påverka vår stressnivån </a:t>
            </a:r>
            <a:r>
              <a:rPr lang="sv-SE" baseline="0" dirty="0" smtClean="0"/>
              <a:t>med </a:t>
            </a:r>
            <a:r>
              <a:rPr lang="sv-SE" baseline="0" dirty="0" smtClean="0"/>
              <a:t>den. Men om vi andas lugnare kan det fungera det som en signal till hjärnan att ”det är lugnt!”. Finns en mängd olika övningar man kan göra. </a:t>
            </a:r>
          </a:p>
          <a:p>
            <a:endParaRPr lang="sv-SE" dirty="0" smtClean="0"/>
          </a:p>
          <a:p>
            <a:r>
              <a:rPr lang="sv-SE" baseline="0" dirty="0" smtClean="0"/>
              <a:t>Finns flera tekniker som kan vara bra för att hantera oro och som man ofta får lära sig om man går i KBT-behandling. J</a:t>
            </a:r>
            <a:r>
              <a:rPr lang="sv-SE" dirty="0" smtClean="0"/>
              <a:t>ag</a:t>
            </a:r>
            <a:r>
              <a:rPr lang="sv-SE" baseline="0" dirty="0" smtClean="0"/>
              <a:t> hade inte tänkt fördjupa mig i sådana tekniker idag, men vill nämna att för en del kan det hjälpa att ägna en stund på kvällen åt att skriva ner det som far runt i huvudet. Man kan också föreställa sig hur man ställer av sig sin ryggsäck med problem och tankar utanför sin sovrumsdörr. </a:t>
            </a:r>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err="1" smtClean="0"/>
              <a:t>Mindfulness</a:t>
            </a:r>
            <a:r>
              <a:rPr lang="sv-SE" dirty="0" smtClean="0"/>
              <a:t>/</a:t>
            </a:r>
            <a:r>
              <a:rPr lang="sv-SE" dirty="0" err="1" smtClean="0"/>
              <a:t>meveten</a:t>
            </a:r>
            <a:r>
              <a:rPr lang="sv-SE" dirty="0" smtClean="0"/>
              <a:t> närvaro –</a:t>
            </a:r>
            <a:r>
              <a:rPr lang="sv-SE" baseline="0" dirty="0" smtClean="0"/>
              <a:t> kan vara avslappnande men kan också hjälpa vad gäller att hantera och förhålla sig till oro och även trötthet. Handlar om att inta ett vänligt, icke-dömande förhållningssätt till tankar, känslor och upplevelser. Något man kan träna på, finns möjlighet att göra det här på vårdcentralen. Fråga gärna mig om det om ni är intresserade.</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Längst bak i era handouts har ni länkar både till avslappnings- och </a:t>
            </a:r>
            <a:r>
              <a:rPr lang="sv-SE" baseline="0" dirty="0" err="1" smtClean="0"/>
              <a:t>mindfulnessövningar</a:t>
            </a:r>
            <a:r>
              <a:rPr lang="sv-SE" baseline="0" dirty="0" smtClean="0"/>
              <a:t> – prova er gärna fram!</a:t>
            </a:r>
            <a:endParaRPr lang="sv-SE" dirty="0" smtClean="0"/>
          </a:p>
          <a:p>
            <a:endParaRPr lang="sv-SE"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sv-SE" altLang="sv-SE" sz="1200" dirty="0" smtClean="0"/>
          </a:p>
          <a:p>
            <a:pPr eaLnBrk="1" hangingPunct="1"/>
            <a:endParaRPr lang="sv-SE" altLang="sv-SE" sz="1200" dirty="0" smtClean="0"/>
          </a:p>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22</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fontAlgn="base"/>
            <a:r>
              <a:rPr lang="sv-SE" sz="1200" kern="1200" dirty="0" smtClean="0">
                <a:solidFill>
                  <a:schemeClr val="tx1"/>
                </a:solidFill>
                <a:latin typeface="+mn-lt"/>
                <a:ea typeface="+mn-ea"/>
                <a:cs typeface="+mn-cs"/>
              </a:rPr>
              <a:t>Generellt </a:t>
            </a:r>
            <a:r>
              <a:rPr lang="sv-SE" sz="1200" kern="1200" dirty="0" smtClean="0">
                <a:solidFill>
                  <a:schemeClr val="tx1"/>
                </a:solidFill>
                <a:latin typeface="+mn-lt"/>
                <a:ea typeface="+mn-ea"/>
                <a:cs typeface="+mn-cs"/>
              </a:rPr>
              <a:t>tips att inte lägga dig hungrig eller alltför mätt. Vanligt att vi, när vi lider av sömnbrist eller känner oss stressade börjar äta mer oregelbundet, blir mer sugna på snabba kolhydrater, men långsamma goda </a:t>
            </a:r>
            <a:r>
              <a:rPr lang="sv-SE" sz="1200" kern="1200" dirty="0" err="1" smtClean="0">
                <a:solidFill>
                  <a:schemeClr val="tx1"/>
                </a:solidFill>
                <a:latin typeface="+mn-lt"/>
                <a:ea typeface="+mn-ea"/>
                <a:cs typeface="+mn-cs"/>
              </a:rPr>
              <a:t>matrutiner</a:t>
            </a:r>
            <a:r>
              <a:rPr lang="sv-SE" sz="1200" kern="1200" dirty="0" smtClean="0">
                <a:solidFill>
                  <a:schemeClr val="tx1"/>
                </a:solidFill>
                <a:latin typeface="+mn-lt"/>
                <a:ea typeface="+mn-ea"/>
                <a:cs typeface="+mn-cs"/>
              </a:rPr>
              <a:t> och långsamma kolhydrater är bättre för sömnen. Om du vaknar på natten ska du undvika att äta. Då är det bättre att se över din dagskost. ​</a:t>
            </a:r>
          </a:p>
          <a:p>
            <a:pPr lvl="0" fontAlgn="base"/>
            <a:r>
              <a:rPr lang="sv-SE" sz="1200" kern="1200" dirty="0" smtClean="0">
                <a:solidFill>
                  <a:schemeClr val="tx1"/>
                </a:solidFill>
                <a:latin typeface="+mn-lt"/>
                <a:ea typeface="+mn-ea"/>
                <a:cs typeface="+mn-cs"/>
              </a:rPr>
              <a:t>​</a:t>
            </a:r>
          </a:p>
          <a:p>
            <a:pPr fontAlgn="base"/>
            <a:r>
              <a:rPr lang="sv-SE" sz="1200" b="1" kern="1200" dirty="0" smtClean="0">
                <a:solidFill>
                  <a:schemeClr val="tx1"/>
                </a:solidFill>
                <a:latin typeface="+mn-lt"/>
                <a:ea typeface="+mn-ea"/>
                <a:cs typeface="+mn-cs"/>
              </a:rPr>
              <a:t>Koffein</a:t>
            </a:r>
            <a:r>
              <a:rPr lang="sv-SE" sz="1200" kern="1200" dirty="0" smtClean="0">
                <a:solidFill>
                  <a:schemeClr val="tx1"/>
                </a:solidFill>
                <a:latin typeface="+mn-lt"/>
                <a:ea typeface="+mn-ea"/>
                <a:cs typeface="+mn-cs"/>
              </a:rPr>
              <a:t> i kaffe och i </a:t>
            </a:r>
            <a:r>
              <a:rPr lang="sv-SE" sz="1200" kern="1200" dirty="0" err="1" smtClean="0">
                <a:solidFill>
                  <a:schemeClr val="tx1"/>
                </a:solidFill>
                <a:latin typeface="+mn-lt"/>
                <a:ea typeface="+mn-ea"/>
                <a:cs typeface="+mn-cs"/>
              </a:rPr>
              <a:t>coca</a:t>
            </a:r>
            <a:r>
              <a:rPr lang="sv-SE" sz="1200" kern="1200" dirty="0" smtClean="0">
                <a:solidFill>
                  <a:schemeClr val="tx1"/>
                </a:solidFill>
                <a:latin typeface="+mn-lt"/>
                <a:ea typeface="+mn-ea"/>
                <a:cs typeface="+mn-cs"/>
              </a:rPr>
              <a:t> cola </a:t>
            </a:r>
          </a:p>
          <a:p>
            <a:pPr fontAlgn="base"/>
            <a:r>
              <a:rPr lang="sv-SE" sz="1200" kern="1200" dirty="0" smtClean="0">
                <a:solidFill>
                  <a:schemeClr val="tx1"/>
                </a:solidFill>
                <a:latin typeface="+mn-lt"/>
                <a:ea typeface="+mn-ea"/>
                <a:cs typeface="+mn-cs"/>
              </a:rPr>
              <a:t>–</a:t>
            </a:r>
            <a:r>
              <a:rPr lang="sv-SE" sz="120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blockerar trötthetssignaler till hjärnan dvs vi uppfattar oss som piggare än vi är. </a:t>
            </a:r>
          </a:p>
          <a:p>
            <a:pPr marL="171450" indent="-171450" fontAlgn="base">
              <a:buFontTx/>
              <a:buChar char="-"/>
            </a:pPr>
            <a:r>
              <a:rPr lang="sv-SE" sz="1200" kern="1200" dirty="0" smtClean="0">
                <a:solidFill>
                  <a:schemeClr val="tx1"/>
                </a:solidFill>
                <a:latin typeface="+mn-lt"/>
                <a:ea typeface="+mn-ea"/>
                <a:cs typeface="+mn-cs"/>
              </a:rPr>
              <a:t>lång halveringstid,</a:t>
            </a:r>
            <a:r>
              <a:rPr lang="sv-SE" sz="120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dvs hur lång tid det tar för </a:t>
            </a:r>
            <a:r>
              <a:rPr lang="sv-SE" sz="1200" i="1" kern="1200" dirty="0" smtClean="0">
                <a:solidFill>
                  <a:schemeClr val="tx1"/>
                </a:solidFill>
                <a:latin typeface="+mn-lt"/>
                <a:ea typeface="+mn-ea"/>
                <a:cs typeface="+mn-cs"/>
              </a:rPr>
              <a:t>halva </a:t>
            </a:r>
            <a:r>
              <a:rPr lang="sv-SE" sz="1200" kern="1200" dirty="0" smtClean="0">
                <a:solidFill>
                  <a:schemeClr val="tx1"/>
                </a:solidFill>
                <a:latin typeface="+mn-lt"/>
                <a:ea typeface="+mn-ea"/>
                <a:cs typeface="+mn-cs"/>
              </a:rPr>
              <a:t>substansen att omsättas i kroppen. 6-8 timmar, så om vi dricker en kopp kl.</a:t>
            </a:r>
            <a:r>
              <a:rPr lang="sv-SE" sz="1200" kern="1200" baseline="0" dirty="0" smtClean="0">
                <a:solidFill>
                  <a:schemeClr val="tx1"/>
                </a:solidFill>
                <a:latin typeface="+mn-lt"/>
                <a:ea typeface="+mn-ea"/>
                <a:cs typeface="+mn-cs"/>
              </a:rPr>
              <a:t> 15 har vi fortfarande en halv kopp kvar i kroppen kl. 21. </a:t>
            </a:r>
            <a:r>
              <a:rPr lang="sv-SE" sz="1200" kern="1200" dirty="0" smtClean="0">
                <a:solidFill>
                  <a:schemeClr val="tx1"/>
                </a:solidFill>
                <a:latin typeface="+mn-lt"/>
                <a:ea typeface="+mn-ea"/>
                <a:cs typeface="+mn-cs"/>
              </a:rPr>
              <a:t>Vi reagerar olika på koffein,</a:t>
            </a:r>
            <a:r>
              <a:rPr lang="sv-SE" sz="1200" kern="1200" baseline="0" dirty="0" smtClean="0">
                <a:solidFill>
                  <a:schemeClr val="tx1"/>
                </a:solidFill>
                <a:latin typeface="+mn-lt"/>
                <a:ea typeface="+mn-ea"/>
                <a:cs typeface="+mn-cs"/>
              </a:rPr>
              <a:t> o</a:t>
            </a:r>
            <a:r>
              <a:rPr lang="sv-SE" sz="1200" kern="1200" dirty="0" smtClean="0">
                <a:solidFill>
                  <a:schemeClr val="tx1"/>
                </a:solidFill>
                <a:latin typeface="+mn-lt"/>
                <a:ea typeface="+mn-ea"/>
                <a:cs typeface="+mn-cs"/>
              </a:rPr>
              <a:t>m du är känslig så</a:t>
            </a:r>
            <a:r>
              <a:rPr lang="sv-SE" sz="1200" kern="1200" baseline="0" dirty="0" smtClean="0">
                <a:solidFill>
                  <a:schemeClr val="tx1"/>
                </a:solidFill>
                <a:latin typeface="+mn-lt"/>
                <a:ea typeface="+mn-ea"/>
                <a:cs typeface="+mn-cs"/>
              </a:rPr>
              <a:t> kan du prova undvika kaffe på eftermiddagen och kanske begränsa antalet koppar under förmiddagen. </a:t>
            </a:r>
          </a:p>
          <a:p>
            <a:pPr fontAlgn="base"/>
            <a:endParaRPr lang="sv-SE" sz="1200" kern="1200" dirty="0" smtClean="0">
              <a:solidFill>
                <a:schemeClr val="tx1"/>
              </a:solidFill>
              <a:latin typeface="+mn-lt"/>
              <a:ea typeface="+mn-ea"/>
              <a:cs typeface="+mn-cs"/>
            </a:endParaRPr>
          </a:p>
          <a:p>
            <a:pPr fontAlgn="base"/>
            <a:r>
              <a:rPr lang="sv-SE" sz="1200" b="1" kern="1200" dirty="0" smtClean="0">
                <a:solidFill>
                  <a:schemeClr val="tx1"/>
                </a:solidFill>
                <a:latin typeface="+mn-lt"/>
                <a:ea typeface="+mn-ea"/>
                <a:cs typeface="+mn-cs"/>
              </a:rPr>
              <a:t>Nikotin</a:t>
            </a:r>
            <a:r>
              <a:rPr lang="sv-SE" sz="1200" b="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har också</a:t>
            </a:r>
            <a:r>
              <a:rPr lang="sv-SE" sz="120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en uppiggande effekt.​</a:t>
            </a:r>
          </a:p>
          <a:p>
            <a:pPr fontAlgn="base"/>
            <a:r>
              <a:rPr lang="sv-SE" sz="1200" kern="1200" dirty="0" smtClean="0">
                <a:solidFill>
                  <a:schemeClr val="tx1"/>
                </a:solidFill>
                <a:latin typeface="+mn-lt"/>
                <a:ea typeface="+mn-ea"/>
                <a:cs typeface="+mn-cs"/>
              </a:rPr>
              <a:t> ​</a:t>
            </a:r>
          </a:p>
          <a:p>
            <a:pPr fontAlgn="base"/>
            <a:r>
              <a:rPr lang="sv-SE" sz="1200" b="1" kern="1200" dirty="0" smtClean="0">
                <a:solidFill>
                  <a:schemeClr val="tx1"/>
                </a:solidFill>
                <a:latin typeface="+mn-lt"/>
                <a:ea typeface="+mn-ea"/>
                <a:cs typeface="+mn-cs"/>
              </a:rPr>
              <a:t>Alkohol </a:t>
            </a:r>
            <a:r>
              <a:rPr lang="sv-SE" sz="1200" kern="1200" dirty="0" smtClean="0">
                <a:solidFill>
                  <a:schemeClr val="tx1"/>
                </a:solidFill>
                <a:latin typeface="+mn-lt"/>
                <a:ea typeface="+mn-ea"/>
                <a:cs typeface="+mn-cs"/>
              </a:rPr>
              <a:t>har en bedövande effekt och vi upplever oss ofta mer avslappnade och tröttare av alkohol. Lättare att somna, gå ner i varv. Fungerar dock ej som sömnmedel då kroppen vill bekämpa det som bedövar den dvs. kroppen varvar upp och försöker ”väcka oss”. Ofta fler uppvaknanden. Sövande effekten släpper, motreaktionen finns kvar. </a:t>
            </a:r>
          </a:p>
          <a:p>
            <a:pPr fontAlgn="base"/>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23</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lnSpc>
                <a:spcPct val="80000"/>
              </a:lnSpc>
              <a:buFont typeface="Arial" panose="020B0604020202020204" pitchFamily="34" charset="0"/>
              <a:buNone/>
              <a:defRPr/>
            </a:pPr>
            <a:r>
              <a:rPr lang="sv-SE" altLang="sv-SE" sz="1200" dirty="0" smtClean="0">
                <a:solidFill>
                  <a:srgbClr val="990033"/>
                </a:solidFill>
              </a:rPr>
              <a:t>Följer </a:t>
            </a:r>
            <a:r>
              <a:rPr lang="sv-SE" altLang="sv-SE" sz="1200" dirty="0" smtClean="0">
                <a:solidFill>
                  <a:srgbClr val="990033"/>
                </a:solidFill>
              </a:rPr>
              <a:t>principen om samtidighet dvs. principen för betingning!</a:t>
            </a:r>
            <a:r>
              <a:rPr lang="sv-SE" altLang="sv-SE" sz="1200" baseline="0" dirty="0" smtClean="0">
                <a:solidFill>
                  <a:schemeClr val="tx1"/>
                </a:solidFill>
              </a:rPr>
              <a:t> </a:t>
            </a:r>
          </a:p>
          <a:p>
            <a:pPr marL="0" indent="0">
              <a:lnSpc>
                <a:spcPct val="80000"/>
              </a:lnSpc>
              <a:buFont typeface="Arial" panose="020B0604020202020204" pitchFamily="34" charset="0"/>
              <a:buNone/>
              <a:defRPr/>
            </a:pPr>
            <a:endParaRPr lang="sv-SE" altLang="sv-SE" sz="1200" baseline="0" dirty="0" smtClean="0">
              <a:solidFill>
                <a:schemeClr val="tx1"/>
              </a:solidFill>
            </a:endParaRPr>
          </a:p>
          <a:p>
            <a:pPr marL="0" indent="0">
              <a:lnSpc>
                <a:spcPct val="80000"/>
              </a:lnSpc>
              <a:buFont typeface="Arial" panose="020B0604020202020204" pitchFamily="34" charset="0"/>
              <a:buNone/>
              <a:defRPr/>
            </a:pPr>
            <a:r>
              <a:rPr lang="sv-SE" altLang="sv-SE" dirty="0" smtClean="0"/>
              <a:t>En av hjärnans många funktioner är att associera, skapa samband mellan</a:t>
            </a:r>
            <a:r>
              <a:rPr lang="sv-SE" altLang="sv-SE" baseline="0" dirty="0" smtClean="0"/>
              <a:t> olika saker som </a:t>
            </a:r>
            <a:r>
              <a:rPr lang="sv-SE" altLang="sv-SE" dirty="0" smtClean="0"/>
              <a:t>inte</a:t>
            </a:r>
            <a:r>
              <a:rPr lang="sv-SE" altLang="sv-SE" baseline="0" dirty="0" smtClean="0"/>
              <a:t> nödvändigtvis hör ihop från början utan det är något vi lär oss. </a:t>
            </a:r>
            <a:r>
              <a:rPr lang="sv-SE" altLang="sv-SE" dirty="0" smtClean="0"/>
              <a:t>T.ex. förknippa en låt med en händelse, en doft med en person,</a:t>
            </a:r>
            <a:r>
              <a:rPr lang="sv-SE" altLang="sv-SE" baseline="0" dirty="0" smtClean="0"/>
              <a:t> alkohol med cigarettrökning. Om du bara blundar ett ögonblick och tänker på hur det skulle kännas att sätta tänderna i en riktigt sur citron så kanske du kan känna saliven börjar strömma till? Det här sker reflexmässigt, på grund av att du har lärt dig att citroner är sura, så att bara tanken på att bita i en citron kan få dig att börja salivera.</a:t>
            </a:r>
          </a:p>
          <a:p>
            <a:endParaRPr lang="sv-SE" altLang="sv-SE" baseline="0" dirty="0" smtClean="0"/>
          </a:p>
          <a:p>
            <a:r>
              <a:rPr lang="sv-SE" altLang="sv-SE" dirty="0" smtClean="0"/>
              <a:t>På samma sätt kan vårt</a:t>
            </a:r>
            <a:r>
              <a:rPr lang="sv-SE" altLang="sv-SE" baseline="0" dirty="0" smtClean="0"/>
              <a:t> sovrum eller vår säng förknippas med stress, oro, frustration. För vissa räcker det att tänka på att sova för att vi ska få något slags stresspåslag. </a:t>
            </a:r>
            <a:endParaRPr lang="sv-SE" alt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24</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250762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 </a:t>
            </a:r>
            <a:r>
              <a:rPr lang="sv-SE" dirty="0" smtClean="0"/>
              <a:t>vill bryta den kopplingen! Men hur?</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8776215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ltLang="sv-SE" dirty="0" smtClean="0"/>
              <a:t>Först </a:t>
            </a:r>
            <a:r>
              <a:rPr lang="sv-SE" altLang="sv-SE" dirty="0" smtClean="0"/>
              <a:t>och främst – använd bara sängen och sovrummet till</a:t>
            </a:r>
            <a:r>
              <a:rPr lang="sv-SE" altLang="sv-SE" baseline="0" dirty="0" smtClean="0"/>
              <a:t> sömn och sex. Det har ni kanske hört förut? </a:t>
            </a:r>
          </a:p>
          <a:p>
            <a:endParaRPr lang="sv-SE" altLang="sv-SE" baseline="0" dirty="0" smtClean="0"/>
          </a:p>
          <a:p>
            <a:r>
              <a:rPr lang="sv-SE" altLang="sv-SE" dirty="0" smtClean="0"/>
              <a:t>Vi kan även ”lära” hjärnan att förknippa en sömnförberedande</a:t>
            </a:r>
            <a:r>
              <a:rPr lang="sv-SE" altLang="sv-SE" baseline="0" dirty="0" smtClean="0"/>
              <a:t> </a:t>
            </a:r>
            <a:r>
              <a:rPr lang="sv-SE" altLang="sv-SE" i="1" dirty="0" smtClean="0"/>
              <a:t>rutin </a:t>
            </a:r>
            <a:r>
              <a:rPr lang="sv-SE" altLang="sv-SE" dirty="0" smtClean="0"/>
              <a:t>med nedvarvning,</a:t>
            </a:r>
            <a:r>
              <a:rPr lang="sv-SE" altLang="sv-SE" baseline="0" dirty="0" smtClean="0"/>
              <a:t> </a:t>
            </a:r>
            <a:r>
              <a:rPr lang="sv-SE" altLang="sv-SE" dirty="0" smtClean="0"/>
              <a:t>som du gör</a:t>
            </a:r>
            <a:r>
              <a:rPr lang="sv-SE" altLang="sv-SE" baseline="0" dirty="0" smtClean="0"/>
              <a:t> på samma vis varje kväll någon timme </a:t>
            </a:r>
            <a:r>
              <a:rPr lang="sv-SE" altLang="sv-SE" dirty="0" smtClean="0"/>
              <a:t>före sänggåendet. Det </a:t>
            </a:r>
            <a:r>
              <a:rPr lang="sv-SE" altLang="sv-SE" baseline="0" dirty="0" smtClean="0"/>
              <a:t>kan då börja fungera som ett stimuli för sömn. När vi planerar vår kvällsrutin kan vi ha nytta av de sömnhygieniska råd vi har haft uppe.</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26</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889563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Här </a:t>
            </a:r>
            <a:r>
              <a:rPr lang="sv-SE" dirty="0" smtClean="0"/>
              <a:t>har</a:t>
            </a:r>
            <a:r>
              <a:rPr lang="sv-SE" baseline="0" dirty="0" smtClean="0"/>
              <a:t> ni några fler klassiska åtgärder. </a:t>
            </a:r>
          </a:p>
          <a:p>
            <a:r>
              <a:rPr lang="sv-SE" baseline="0" dirty="0" smtClean="0"/>
              <a:t>Det kan vara bra att ägna sig åt en aktivitet som är inte aktiverar dig för mycket utan göra något som är förknippat med lugn och ro. Många tycker att det fungerar bra att läsa.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27</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3010676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r>
              <a:rPr lang="sv-SE" altLang="sv-SE" i="0" baseline="0" dirty="0" smtClean="0"/>
              <a:t>Många </a:t>
            </a:r>
            <a:r>
              <a:rPr lang="sv-SE" altLang="sv-SE" i="0" baseline="0" dirty="0" smtClean="0"/>
              <a:t>med sömnproblem tillbringar mycket tid i sängen utan att sova. Det är vanligt att man försöker kompensera för att man sover dåligt genom att tex lägga sig tidigare. </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0605854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r>
              <a:rPr lang="sv-SE" altLang="sv-SE" dirty="0" smtClean="0"/>
              <a:t>Syftet </a:t>
            </a:r>
            <a:r>
              <a:rPr lang="sv-SE" altLang="sv-SE" dirty="0" smtClean="0"/>
              <a:t>är att</a:t>
            </a:r>
            <a:r>
              <a:rPr lang="sv-SE" altLang="sv-SE" baseline="0" dirty="0" smtClean="0"/>
              <a:t> koncentrera din sömn till kortare perioder för att öka sömntrycket och</a:t>
            </a:r>
            <a:r>
              <a:rPr lang="sv-SE" altLang="sv-SE" dirty="0" smtClean="0"/>
              <a:t> använda kroppens inneboende förmåga att somna/ sova djupt vid sömnbrist. Detta gör du</a:t>
            </a:r>
            <a:r>
              <a:rPr lang="sv-SE" altLang="sv-SE" baseline="0" dirty="0" smtClean="0"/>
              <a:t> genom att</a:t>
            </a:r>
            <a:r>
              <a:rPr lang="sv-SE" altLang="sv-SE" dirty="0" smtClean="0"/>
              <a:t> begränsa tiden du tillbringar i sängen till den tid du verkligen sover. Tekniken</a:t>
            </a:r>
            <a:r>
              <a:rPr lang="sv-SE" altLang="sv-SE" baseline="0" dirty="0" smtClean="0"/>
              <a:t> b</a:t>
            </a:r>
            <a:r>
              <a:rPr lang="sv-SE" altLang="sv-SE" dirty="0" smtClean="0"/>
              <a:t>idrar också till att bryta kopplingen</a:t>
            </a:r>
            <a:r>
              <a:rPr lang="sv-SE" altLang="sv-SE" baseline="0" dirty="0" smtClean="0"/>
              <a:t> mellan säng och vakenhet, oro, frustration.</a:t>
            </a:r>
            <a:endParaRPr lang="sv-SE" altLang="sv-SE" i="0" baseline="0" dirty="0" smtClean="0"/>
          </a:p>
          <a:p>
            <a:pPr eaLnBrk="1" hangingPunct="1"/>
            <a:endParaRPr lang="sv-SE" altLang="sv-SE" i="0" baseline="0" dirty="0" smtClean="0"/>
          </a:p>
          <a:p>
            <a:pPr eaLnBrk="1" hangingPunct="1"/>
            <a:r>
              <a:rPr lang="sv-SE" altLang="sv-SE" i="0" baseline="0" dirty="0" smtClean="0"/>
              <a:t>Effektivaste metoden </a:t>
            </a:r>
            <a:r>
              <a:rPr lang="sv-SE" altLang="sv-SE" i="0" baseline="0" dirty="0" smtClean="0"/>
              <a:t>enligt </a:t>
            </a:r>
            <a:r>
              <a:rPr lang="sv-SE" altLang="sv-SE" i="0" baseline="0" dirty="0" smtClean="0"/>
              <a:t>forskning men också en krävande teknik, speciellt i början.</a:t>
            </a:r>
          </a:p>
          <a:p>
            <a:pPr eaLnBrk="1" hangingPunct="1"/>
            <a:endParaRPr lang="sv-SE" altLang="sv-SE" i="0" baseline="0" dirty="0" smtClean="0"/>
          </a:p>
          <a:p>
            <a:pPr eaLnBrk="1" hangingPunct="1"/>
            <a:r>
              <a:rPr lang="sv-SE" altLang="sv-SE" i="0" baseline="0" dirty="0" smtClean="0"/>
              <a:t>För att kunna göra det här på ett bra sätt och räkna ut hur mycket tid man får tillbringa i sängen krävs det att man fyller i en sömndagbok under en period, vilket också är en central komponent i KBT behandling för sömnbesvär.</a:t>
            </a:r>
            <a:endParaRPr lang="sv-SE" altLang="sv-SE" i="0"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29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4346088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667787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En </a:t>
            </a:r>
            <a:r>
              <a:rPr lang="sv-SE" dirty="0" smtClean="0"/>
              <a:t>upptagenhet</a:t>
            </a:r>
            <a:r>
              <a:rPr lang="sv-SE" baseline="0" dirty="0" smtClean="0"/>
              <a:t> kring sömn och tekniker för att förbättra denna kan bidra till att vi sover sämre. De tekniker vi har gått igenom har i forskningen visat sig hjälpa människor att sova bättre men din attityd till sömnen kan vara en central faktor som påverkar sömnen. Om du anstränger dig för att kunna sova eller oroar dig för konsekvenserna av en ”sämre natt” minskar du ironiskt nog dina förutsättningar för att kunna somna. Ibland kan det vara hjälpsamt att påminna sig själv om att kroppen tar igen behovet av djupsömn och att det inte är någon katastrof om du inte får sova 7-8 timmar.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30</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2324700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eaLnBrk="1" hangingPunct="1"/>
            <a:r>
              <a:rPr lang="sv-SE" altLang="sv-SE" b="0" dirty="0" smtClean="0"/>
              <a:t>A: Vill</a:t>
            </a:r>
            <a:r>
              <a:rPr lang="sv-SE" altLang="sv-SE" b="0" baseline="0" dirty="0" smtClean="0"/>
              <a:t> börja med att poängtera att det i första hand är din läkare du ska vända dig till om du har frågor eller funderingar som rör läkemedel. Vi psykologer är inte experter på det. Men vi ska trots allt titta på lite för och nackdelar med sömnmedel nu. </a:t>
            </a:r>
          </a:p>
          <a:p>
            <a:pPr eaLnBrk="1" hangingPunct="1"/>
            <a:endParaRPr lang="sv-SE" altLang="sv-SE" b="0" baseline="0" dirty="0" smtClean="0"/>
          </a:p>
          <a:p>
            <a:pPr eaLnBrk="1" hangingPunct="1"/>
            <a:r>
              <a:rPr lang="sv-SE" altLang="sv-SE" b="0" baseline="0" dirty="0" smtClean="0"/>
              <a:t>Fördelar: kan ge effekt redan första natten. Lätta att använda, kräver ingen större ansträngning.</a:t>
            </a:r>
          </a:p>
          <a:p>
            <a:pPr eaLnBrk="1" hangingPunct="1"/>
            <a:r>
              <a:rPr lang="sv-SE" altLang="sv-SE" b="0" baseline="0" dirty="0" smtClean="0"/>
              <a:t>Nackdelar:</a:t>
            </a:r>
          </a:p>
          <a:p>
            <a:pPr eaLnBrk="1" hangingPunct="1">
              <a:buFontTx/>
              <a:buChar char="-"/>
            </a:pPr>
            <a:r>
              <a:rPr lang="sv-SE" altLang="sv-SE" b="0" baseline="0" dirty="0" smtClean="0"/>
              <a:t> Bieffekter, som en slags baksmälla dagen efter, läkemedlen finns kvar i kroppen (</a:t>
            </a:r>
            <a:r>
              <a:rPr lang="sv-SE" altLang="sv-SE" b="0" baseline="0" dirty="0" err="1" smtClean="0"/>
              <a:t>residualeffekt</a:t>
            </a:r>
            <a:r>
              <a:rPr lang="sv-SE" altLang="sv-SE" b="0" baseline="0" dirty="0" smtClean="0"/>
              <a:t>).</a:t>
            </a:r>
          </a:p>
          <a:p>
            <a:pPr eaLnBrk="1" hangingPunct="1">
              <a:buFontTx/>
              <a:buChar char="-"/>
            </a:pPr>
            <a:r>
              <a:rPr lang="sv-SE" altLang="sv-SE" b="0" baseline="0" dirty="0" smtClean="0"/>
              <a:t> </a:t>
            </a:r>
            <a:r>
              <a:rPr lang="sv-SE" altLang="sv-SE" b="0" baseline="0" dirty="0" err="1" smtClean="0"/>
              <a:t>Rebound</a:t>
            </a:r>
            <a:r>
              <a:rPr lang="sv-SE" altLang="sv-SE" b="0" baseline="0" dirty="0" smtClean="0"/>
              <a:t>: sömnmedel sänker vår aktivering –&gt; kroppen vill återställa balansen igen (som vid alkohol), svarar med att slå på ”väckningssystem”. Vår fysiologiska aktivering stiger när sömnmedlet går ur kroppen. Kan göra det svårare att somna natten efter.</a:t>
            </a:r>
          </a:p>
          <a:p>
            <a:pPr eaLnBrk="1" hangingPunct="1">
              <a:buFontTx/>
              <a:buChar char="-"/>
            </a:pPr>
            <a:r>
              <a:rPr lang="sv-SE" altLang="sv-SE" b="0" baseline="0" dirty="0" smtClean="0"/>
              <a:t> Efter avslutad sömnmedicinering försvinner effekten (jfr med KBT – sömnen kan fortsätta förbättras, eller åtminstone vanligt att </a:t>
            </a:r>
            <a:r>
              <a:rPr lang="sv-SE" altLang="sv-SE" b="0" baseline="0" dirty="0" err="1" smtClean="0"/>
              <a:t>ev</a:t>
            </a:r>
            <a:r>
              <a:rPr lang="sv-SE" altLang="sv-SE" b="0" baseline="0" dirty="0" smtClean="0"/>
              <a:t> positiva effekter håller i sig). Dessutom finns mycket lite forskning kring långvarig användning av sömnmedicin så vi vet </a:t>
            </a:r>
            <a:r>
              <a:rPr lang="sv-SE" altLang="sv-SE" b="0" baseline="0" dirty="0" err="1" smtClean="0"/>
              <a:t>eg</a:t>
            </a:r>
            <a:r>
              <a:rPr lang="sv-SE" altLang="sv-SE" b="0" baseline="0" dirty="0" smtClean="0"/>
              <a:t> inte om det hjälper sömnen och vi vet heller inte så mycket om </a:t>
            </a:r>
            <a:r>
              <a:rPr lang="sv-SE" altLang="sv-SE" b="0" baseline="0" dirty="0" err="1" smtClean="0"/>
              <a:t>ev</a:t>
            </a:r>
            <a:r>
              <a:rPr lang="sv-SE" altLang="sv-SE" b="0" baseline="0" dirty="0" smtClean="0"/>
              <a:t> negativa effekter på sömnen eller hälsan.</a:t>
            </a:r>
          </a:p>
          <a:p>
            <a:pPr eaLnBrk="1" hangingPunct="1"/>
            <a:endParaRPr lang="sv-SE" altLang="sv-SE" b="0" baseline="0" dirty="0" smtClean="0"/>
          </a:p>
          <a:p>
            <a:pPr eaLnBrk="1" hangingPunct="1"/>
            <a:r>
              <a:rPr lang="sv-SE" altLang="sv-SE" b="0" baseline="0" dirty="0" smtClean="0"/>
              <a:t>Så sömnmedel kan vara bra men ska helst bara användas under en begränsad tid och gärna i kombination med att man vidtar andra åtgärder, som de vi har pratat om idag.</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31</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9030277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pPr eaLnBrk="1" hangingPunct="1"/>
            <a:r>
              <a:rPr lang="sv-SE" altLang="sv-SE" b="0" dirty="0" smtClean="0"/>
              <a:t>Vanligt</a:t>
            </a:r>
            <a:r>
              <a:rPr lang="sv-SE" altLang="sv-SE" b="0" baseline="0" dirty="0" smtClean="0"/>
              <a:t> </a:t>
            </a:r>
            <a:r>
              <a:rPr lang="sv-SE" altLang="sv-SE" b="0" baseline="0" dirty="0" smtClean="0"/>
              <a:t>att man </a:t>
            </a:r>
            <a:r>
              <a:rPr lang="sv-SE" altLang="sv-SE" dirty="0" smtClean="0"/>
              <a:t>”tar vid behov”. Kämpar för att inte ta medicin -&gt;</a:t>
            </a:r>
            <a:r>
              <a:rPr lang="sv-SE" altLang="sv-SE" baseline="0" dirty="0" smtClean="0"/>
              <a:t> oro och beslutsångest. S</a:t>
            </a:r>
            <a:r>
              <a:rPr lang="sv-SE" altLang="sv-SE" dirty="0" smtClean="0"/>
              <a:t>over dåligt.</a:t>
            </a:r>
          </a:p>
          <a:p>
            <a:pPr eaLnBrk="1" hangingPunct="1"/>
            <a:r>
              <a:rPr lang="sv-SE" altLang="sv-SE" dirty="0" smtClean="0"/>
              <a:t>Klarat</a:t>
            </a:r>
            <a:r>
              <a:rPr lang="sv-SE" altLang="sv-SE" baseline="0" dirty="0" smtClean="0"/>
              <a:t> oss utan sömnmedel -&gt; s</a:t>
            </a:r>
            <a:r>
              <a:rPr lang="sv-SE" altLang="sv-SE" dirty="0" smtClean="0"/>
              <a:t>ömnbrist. När</a:t>
            </a:r>
            <a:r>
              <a:rPr lang="sv-SE" altLang="sv-SE" baseline="0" dirty="0" smtClean="0"/>
              <a:t> vi till slut tar</a:t>
            </a:r>
            <a:r>
              <a:rPr lang="sv-SE" altLang="sv-SE" dirty="0" smtClean="0"/>
              <a:t> tablett = extra god effekt. </a:t>
            </a:r>
          </a:p>
          <a:p>
            <a:pPr eaLnBrk="1" hangingPunct="1"/>
            <a:r>
              <a:rPr lang="sv-SE" altLang="sv-SE" dirty="0" smtClean="0"/>
              <a:t>Nästa natt, tar ej tablett -</a:t>
            </a:r>
            <a:r>
              <a:rPr lang="sv-SE" altLang="sv-SE" baseline="0" dirty="0" smtClean="0"/>
              <a:t> </a:t>
            </a:r>
            <a:r>
              <a:rPr lang="sv-SE" altLang="sv-SE" baseline="0" dirty="0" err="1" smtClean="0"/>
              <a:t>r</a:t>
            </a:r>
            <a:r>
              <a:rPr lang="sv-SE" altLang="sv-SE" dirty="0" err="1" smtClean="0"/>
              <a:t>eboundeffekt</a:t>
            </a:r>
            <a:r>
              <a:rPr lang="sv-SE" altLang="sv-SE" baseline="0" dirty="0" smtClean="0"/>
              <a:t> </a:t>
            </a:r>
            <a:r>
              <a:rPr lang="sv-SE" altLang="sv-SE" dirty="0" smtClean="0"/>
              <a:t>(sämre sömn).</a:t>
            </a:r>
          </a:p>
          <a:p>
            <a:pPr eaLnBrk="1" hangingPunct="1"/>
            <a:r>
              <a:rPr lang="sv-SE" altLang="sv-SE" dirty="0" smtClean="0"/>
              <a:t>”Varannandagsmönster” skapas lätt</a:t>
            </a:r>
            <a:r>
              <a:rPr lang="sv-SE" altLang="sv-SE" baseline="0" dirty="0" smtClean="0"/>
              <a:t> och att vi k</a:t>
            </a:r>
            <a:r>
              <a:rPr lang="sv-SE" altLang="sv-SE" dirty="0" smtClean="0"/>
              <a:t>opplar god sömn till tablett. </a:t>
            </a:r>
          </a:p>
          <a:p>
            <a:pPr eaLnBrk="1" hangingPunct="1">
              <a:buFontTx/>
              <a:buNone/>
            </a:pPr>
            <a:endParaRPr lang="sv-SE" altLang="sv-SE" dirty="0" smtClean="0"/>
          </a:p>
          <a:p>
            <a:pPr eaLnBrk="1" hangingPunct="1"/>
            <a:r>
              <a:rPr lang="sv-SE" altLang="sv-SE" dirty="0" smtClean="0"/>
              <a:t>Om man vill sluta ta sömnmedicin rekommenderas att man håller en stadig dos som</a:t>
            </a:r>
            <a:r>
              <a:rPr lang="sv-SE" altLang="sv-SE" baseline="0" dirty="0" smtClean="0"/>
              <a:t> man minskar gradvis, helst </a:t>
            </a:r>
            <a:r>
              <a:rPr lang="sv-SE" altLang="sv-SE" baseline="0" dirty="0" smtClean="0"/>
              <a:t>med </a:t>
            </a:r>
            <a:r>
              <a:rPr lang="sv-SE" altLang="sv-SE" baseline="0" dirty="0" smtClean="0"/>
              <a:t>utsättningsschema och vid behov i samråd med läkare och/eller psykolog.  </a:t>
            </a:r>
            <a:endParaRPr lang="sv-SE" altLang="sv-SE" dirty="0" smtClean="0"/>
          </a:p>
          <a:p>
            <a:pPr eaLnBrk="1" hangingPunct="1"/>
            <a:endParaRPr lang="sv-SE" alt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32</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Här </a:t>
            </a:r>
            <a:r>
              <a:rPr lang="sv-SE" dirty="0" smtClean="0"/>
              <a:t>vill jag </a:t>
            </a:r>
            <a:r>
              <a:rPr lang="sv-SE" dirty="0" err="1" smtClean="0"/>
              <a:t>ffa</a:t>
            </a:r>
            <a:r>
              <a:rPr lang="sv-SE" baseline="0" dirty="0" smtClean="0"/>
              <a:t> betona den sista punkten, när det gäller att få bukt med sömnproblem är det värdefullt att mobilisera sig med en del tålamod och försöka vara konsekvent.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33</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datum 3"/>
          <p:cNvSpPr>
            <a:spLocks noGrp="1"/>
          </p:cNvSpPr>
          <p:nvPr>
            <p:ph type="dt" idx="10"/>
          </p:nvPr>
        </p:nvSpPr>
        <p:spPr/>
        <p:txBody>
          <a:bodyPr/>
          <a:lstStyle/>
          <a:p>
            <a:endParaRPr lang="sv-SE" dirty="0"/>
          </a:p>
        </p:txBody>
      </p:sp>
      <p:sp>
        <p:nvSpPr>
          <p:cNvPr id="5" name="Platshållare för bildnummer 4"/>
          <p:cNvSpPr>
            <a:spLocks noGrp="1"/>
          </p:cNvSpPr>
          <p:nvPr>
            <p:ph type="sldNum" sz="quarter" idx="11"/>
          </p:nvPr>
        </p:nvSpPr>
        <p:spPr/>
        <p:txBody>
          <a:bodyPr/>
          <a:lstStyle/>
          <a:p>
            <a:fld id="{C80B61F6-8E9A-4CA5-B6A9-9B45E7028951}" type="slidenum">
              <a:rPr lang="sv-SE" smtClean="0"/>
              <a:pPr/>
              <a:t>34</a:t>
            </a:fld>
            <a:endParaRPr lang="sv-SE" dirty="0"/>
          </a:p>
        </p:txBody>
      </p:sp>
    </p:spTree>
    <p:extLst>
      <p:ext uri="{BB962C8B-B14F-4D97-AF65-F5344CB8AC3E}">
        <p14:creationId xmlns:p14="http://schemas.microsoft.com/office/powerpoint/2010/main" val="7452228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5169673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buFontTx/>
              <a:buNone/>
            </a:pP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36</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6279643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37</a:t>
            </a:fld>
            <a:endParaRPr lang="sv-SE" dirty="0"/>
          </a:p>
        </p:txBody>
      </p:sp>
      <p:sp>
        <p:nvSpPr>
          <p:cNvPr id="5" name="Platshållare för datum 4"/>
          <p:cNvSpPr>
            <a:spLocks noGrp="1"/>
          </p:cNvSpPr>
          <p:nvPr>
            <p:ph type="dt" idx="11"/>
          </p:nvPr>
        </p:nvSpPr>
        <p:spPr/>
        <p:txBody>
          <a:bodyPr/>
          <a:lstStyle/>
          <a:p>
            <a:endParaRPr lang="sv-SE"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42065809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Nu hoppas</a:t>
            </a:r>
            <a:r>
              <a:rPr lang="sv-SE" baseline="0" dirty="0" smtClean="0"/>
              <a:t> jag att ni också kommer att bli världsmästare i att sova fort!</a:t>
            </a:r>
          </a:p>
          <a:p>
            <a:endParaRPr lang="sv-SE" baseline="0" dirty="0" smtClean="0"/>
          </a:p>
          <a:p>
            <a:r>
              <a:rPr lang="sv-SE" baseline="0" smtClean="0"/>
              <a:t>Jag </a:t>
            </a:r>
            <a:r>
              <a:rPr lang="sv-SE" baseline="0" dirty="0" smtClean="0"/>
              <a:t>stannar kvar ifall ni har frågor. </a:t>
            </a:r>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39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887129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80000"/>
              </a:lnSpc>
              <a:spcBef>
                <a:spcPts val="0"/>
              </a:spcBef>
              <a:spcAft>
                <a:spcPts val="0"/>
              </a:spcAft>
              <a:buClrTx/>
              <a:buSzTx/>
              <a:buFontTx/>
              <a:buNone/>
              <a:tabLst/>
              <a:defRPr/>
            </a:pPr>
            <a:r>
              <a:rPr lang="sv-SE" altLang="sv-SE" sz="1200" dirty="0" smtClean="0"/>
              <a:t>Vi </a:t>
            </a:r>
            <a:r>
              <a:rPr lang="sv-SE" altLang="sv-SE" sz="1200" dirty="0" smtClean="0"/>
              <a:t>ägnar väldigt stor del av våra liv åt</a:t>
            </a:r>
            <a:r>
              <a:rPr lang="sv-SE" altLang="sv-SE" sz="1200" baseline="0" dirty="0" smtClean="0"/>
              <a:t> att sova! Sömnen är vår viktigaste källa till återhämtning. </a:t>
            </a:r>
            <a:r>
              <a:rPr lang="sv-SE" altLang="sv-SE" sz="1200" dirty="0" smtClean="0"/>
              <a:t>Under sömnen sänks hjärnans och kroppens aktivering</a:t>
            </a:r>
            <a:r>
              <a:rPr lang="sv-SE" altLang="sv-SE" sz="1200" baseline="0" dirty="0" smtClean="0"/>
              <a:t> </a:t>
            </a:r>
            <a:r>
              <a:rPr lang="sv-SE" altLang="sv-SE" sz="1200" dirty="0" smtClean="0"/>
              <a:t>vilket</a:t>
            </a:r>
            <a:r>
              <a:rPr lang="sv-SE" altLang="sv-SE" sz="1200" baseline="0" dirty="0" smtClean="0"/>
              <a:t> möjliggör för alla c</a:t>
            </a:r>
            <a:r>
              <a:rPr lang="sv-SE" altLang="sv-SE" sz="1200" dirty="0" smtClean="0"/>
              <a:t>eller att repareras och laddas upp med energi. Man kan likna det vid att sätta en mobiltelefon på laddning. </a:t>
            </a:r>
          </a:p>
          <a:p>
            <a:pPr eaLnBrk="1" hangingPunct="1">
              <a:lnSpc>
                <a:spcPct val="80000"/>
              </a:lnSpc>
            </a:pPr>
            <a:endParaRPr lang="sv-SE" altLang="sv-SE" sz="1200" dirty="0" smtClean="0"/>
          </a:p>
          <a:p>
            <a:pPr eaLnBrk="1" hangingPunct="1">
              <a:lnSpc>
                <a:spcPct val="80000"/>
              </a:lnSpc>
            </a:pPr>
            <a:r>
              <a:rPr lang="sv-SE" altLang="sv-SE" sz="1200" dirty="0" smtClean="0"/>
              <a:t>När vi sover</a:t>
            </a:r>
            <a:r>
              <a:rPr lang="sv-SE" altLang="sv-SE" sz="1200" baseline="0" dirty="0" smtClean="0"/>
              <a:t> så </a:t>
            </a:r>
            <a:r>
              <a:rPr lang="sv-SE" altLang="sv-SE" sz="1200" dirty="0" smtClean="0"/>
              <a:t>ökar insöndringen av uppbyggande hormon samtidigt som insöndringen av stresshormon hämmas.</a:t>
            </a:r>
          </a:p>
          <a:p>
            <a:pPr eaLnBrk="1" hangingPunct="1">
              <a:lnSpc>
                <a:spcPct val="80000"/>
              </a:lnSpc>
            </a:pPr>
            <a:endParaRPr lang="sv-SE" altLang="sv-SE" sz="1200" dirty="0" smtClean="0"/>
          </a:p>
          <a:p>
            <a:pPr eaLnBrk="1" hangingPunct="1">
              <a:lnSpc>
                <a:spcPct val="80000"/>
              </a:lnSpc>
            </a:pPr>
            <a:r>
              <a:rPr lang="sv-SE" altLang="sv-SE" sz="1200" dirty="0" smtClean="0"/>
              <a:t>Immunförsvaret aktiveras när vi sover. Kanske har du märkt att du sover mer när du blir sjuk, det är för att sömn är kroppens främsta vapen mot sjukdom.</a:t>
            </a:r>
            <a:r>
              <a:rPr lang="sv-SE" altLang="sv-SE" sz="1200" baseline="0" dirty="0" smtClean="0"/>
              <a:t> </a:t>
            </a:r>
            <a:endParaRPr lang="sv-SE" altLang="sv-SE" sz="1200" dirty="0" smtClean="0"/>
          </a:p>
          <a:p>
            <a:pPr eaLnBrk="1" hangingPunct="1">
              <a:lnSpc>
                <a:spcPct val="80000"/>
              </a:lnSpc>
            </a:pPr>
            <a:endParaRPr lang="sv-SE" altLang="sv-SE" sz="1200" dirty="0" smtClean="0"/>
          </a:p>
          <a:p>
            <a:pPr eaLnBrk="1" hangingPunct="1">
              <a:lnSpc>
                <a:spcPct val="80000"/>
              </a:lnSpc>
            </a:pPr>
            <a:r>
              <a:rPr lang="sv-SE" altLang="sv-SE" sz="1200" dirty="0" smtClean="0"/>
              <a:t>Sömnen spelar även en viktig roll när det gäller minnesfunktion och minneslagring där sömnen underlättar processer som handlar om att skapa nya kopplingar mellan nervceller i hjärnans minnesstrukturer.</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4</a:t>
            </a:fld>
            <a:endParaRPr lang="sv-SE"/>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637699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40</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144257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sz="1000" kern="1200" dirty="0" smtClean="0">
                <a:solidFill>
                  <a:schemeClr val="tx1"/>
                </a:solidFill>
                <a:latin typeface="+mn-lt"/>
                <a:ea typeface="+mn-ea"/>
                <a:cs typeface="+mn-cs"/>
              </a:rPr>
              <a:t>Vi </a:t>
            </a:r>
            <a:r>
              <a:rPr lang="sv-SE" sz="1000" kern="1200" dirty="0" smtClean="0">
                <a:solidFill>
                  <a:schemeClr val="tx1"/>
                </a:solidFill>
                <a:latin typeface="+mn-lt"/>
                <a:ea typeface="+mn-ea"/>
                <a:cs typeface="+mn-cs"/>
              </a:rPr>
              <a:t>sover inte samma typ av sömn hela natten</a:t>
            </a:r>
            <a:r>
              <a:rPr lang="sv-SE" sz="1000" kern="1200" baseline="0" dirty="0" smtClean="0">
                <a:solidFill>
                  <a:schemeClr val="tx1"/>
                </a:solidFill>
                <a:latin typeface="+mn-lt"/>
                <a:ea typeface="+mn-ea"/>
                <a:cs typeface="+mn-cs"/>
              </a:rPr>
              <a:t> utan</a:t>
            </a:r>
            <a:r>
              <a:rPr lang="sv-SE" sz="1000" kern="1200" dirty="0" smtClean="0">
                <a:solidFill>
                  <a:schemeClr val="tx1"/>
                </a:solidFill>
                <a:latin typeface="+mn-lt"/>
                <a:ea typeface="+mn-ea"/>
                <a:cs typeface="+mn-cs"/>
              </a:rPr>
              <a:t> sömnen</a:t>
            </a:r>
            <a:r>
              <a:rPr lang="sv-SE" sz="1000" kern="1200" baseline="0" dirty="0" smtClean="0">
                <a:solidFill>
                  <a:schemeClr val="tx1"/>
                </a:solidFill>
                <a:latin typeface="+mn-lt"/>
                <a:ea typeface="+mn-ea"/>
                <a:cs typeface="+mn-cs"/>
              </a:rPr>
              <a:t> är uppdelad i olika stadier som </a:t>
            </a:r>
            <a:r>
              <a:rPr lang="sv-SE" sz="1000" kern="1200" dirty="0" smtClean="0">
                <a:solidFill>
                  <a:schemeClr val="tx1"/>
                </a:solidFill>
                <a:latin typeface="+mn-lt"/>
                <a:ea typeface="+mn-ea"/>
                <a:cs typeface="+mn-cs"/>
              </a:rPr>
              <a:t>går i cykler. Den här</a:t>
            </a:r>
            <a:r>
              <a:rPr lang="sv-SE" sz="1000" kern="1200" baseline="0" dirty="0" smtClean="0">
                <a:solidFill>
                  <a:schemeClr val="tx1"/>
                </a:solidFill>
                <a:latin typeface="+mn-lt"/>
                <a:ea typeface="+mn-ea"/>
                <a:cs typeface="+mn-cs"/>
              </a:rPr>
              <a:t> bilden illustrerar sömnens struktur under en natt. V</a:t>
            </a:r>
            <a:r>
              <a:rPr lang="sv-SE" sz="1000" kern="1200" dirty="0" smtClean="0">
                <a:solidFill>
                  <a:schemeClr val="tx1"/>
                </a:solidFill>
                <a:latin typeface="+mn-lt"/>
                <a:ea typeface="+mn-ea"/>
                <a:cs typeface="+mn-cs"/>
              </a:rPr>
              <a:t>arje cykel är cirka 1,5 h lång</a:t>
            </a:r>
            <a:r>
              <a:rPr lang="sv-SE" sz="1000" kern="1200" baseline="0" dirty="0" smtClean="0">
                <a:solidFill>
                  <a:schemeClr val="tx1"/>
                </a:solidFill>
                <a:latin typeface="+mn-lt"/>
                <a:ea typeface="+mn-ea"/>
                <a:cs typeface="+mn-cs"/>
              </a:rPr>
              <a:t> och n</a:t>
            </a:r>
            <a:r>
              <a:rPr lang="sv-SE" sz="1000" kern="1200" dirty="0" smtClean="0">
                <a:solidFill>
                  <a:schemeClr val="tx1"/>
                </a:solidFill>
                <a:latin typeface="+mn-lt"/>
                <a:ea typeface="+mn-ea"/>
                <a:cs typeface="+mn-cs"/>
              </a:rPr>
              <a:t>ormalt går vi igenom 4-6 sådana cykler per natt.</a:t>
            </a:r>
          </a:p>
          <a:p>
            <a:endParaRPr lang="sv-SE" sz="1000" b="1" kern="1200" baseline="0" dirty="0" smtClean="0">
              <a:solidFill>
                <a:schemeClr val="tx1"/>
              </a:solidFill>
              <a:latin typeface="+mn-lt"/>
              <a:ea typeface="+mn-ea"/>
              <a:cs typeface="+mn-cs"/>
            </a:endParaRPr>
          </a:p>
          <a:p>
            <a:r>
              <a:rPr lang="sv-SE" sz="1000" b="0" kern="1200" dirty="0" smtClean="0">
                <a:solidFill>
                  <a:schemeClr val="tx1"/>
                </a:solidFill>
                <a:latin typeface="+mn-lt"/>
                <a:ea typeface="+mn-ea"/>
                <a:cs typeface="+mn-cs"/>
              </a:rPr>
              <a:t>REM-sömn,</a:t>
            </a:r>
            <a:r>
              <a:rPr lang="sv-SE" sz="1000" b="0" kern="1200" baseline="0" dirty="0" smtClean="0">
                <a:solidFill>
                  <a:schemeClr val="tx1"/>
                </a:solidFill>
                <a:latin typeface="+mn-lt"/>
                <a:ea typeface="+mn-ea"/>
                <a:cs typeface="+mn-cs"/>
              </a:rPr>
              <a:t> </a:t>
            </a:r>
            <a:r>
              <a:rPr lang="sv-SE" sz="1000" kern="1200" baseline="0" dirty="0" smtClean="0">
                <a:solidFill>
                  <a:schemeClr val="tx1"/>
                </a:solidFill>
                <a:latin typeface="+mn-lt"/>
                <a:ea typeface="+mn-ea"/>
                <a:cs typeface="+mn-cs"/>
              </a:rPr>
              <a:t>stadium 1 och 2 utgörs av lite ytligare sömn, medan stadium 3 och 4 utgör det vi kallar för djupsömn. </a:t>
            </a:r>
            <a:r>
              <a:rPr lang="sv-SE" sz="1000" kern="1200" dirty="0" smtClean="0">
                <a:solidFill>
                  <a:schemeClr val="tx1"/>
                </a:solidFill>
                <a:latin typeface="+mn-lt"/>
                <a:ea typeface="+mn-ea"/>
                <a:cs typeface="+mn-cs"/>
              </a:rPr>
              <a:t>Det är då vi är som mest </a:t>
            </a:r>
            <a:r>
              <a:rPr lang="sv-SE" sz="1000" kern="1200" dirty="0" smtClean="0">
                <a:solidFill>
                  <a:schemeClr val="tx1"/>
                </a:solidFill>
                <a:latin typeface="+mn-lt"/>
                <a:ea typeface="+mn-ea"/>
                <a:cs typeface="+mn-cs"/>
              </a:rPr>
              <a:t>nedvarvande </a:t>
            </a:r>
            <a:r>
              <a:rPr lang="sv-SE" sz="1000" kern="1200" dirty="0" smtClean="0">
                <a:solidFill>
                  <a:schemeClr val="tx1"/>
                </a:solidFill>
                <a:latin typeface="+mn-lt"/>
                <a:ea typeface="+mn-ea"/>
                <a:cs typeface="+mn-cs"/>
              </a:rPr>
              <a:t>och får som mest återhämtning. </a:t>
            </a:r>
          </a:p>
          <a:p>
            <a:endParaRPr lang="sv-SE" sz="1000" kern="1200" baseline="0" dirty="0" smtClean="0">
              <a:solidFill>
                <a:schemeClr val="tx1"/>
              </a:solidFill>
              <a:latin typeface="+mn-lt"/>
              <a:ea typeface="+mn-ea"/>
              <a:cs typeface="+mn-cs"/>
            </a:endParaRPr>
          </a:p>
          <a:p>
            <a:r>
              <a:rPr lang="sv-SE" sz="1000" kern="1200" baseline="0" dirty="0" smtClean="0">
                <a:solidFill>
                  <a:schemeClr val="tx1"/>
                </a:solidFill>
                <a:latin typeface="+mn-lt"/>
                <a:ea typeface="+mn-ea"/>
                <a:cs typeface="+mn-cs"/>
              </a:rPr>
              <a:t>Kan vara bra att veta:</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000" kern="1200" baseline="0" dirty="0" smtClean="0">
                <a:solidFill>
                  <a:schemeClr val="tx1"/>
                </a:solidFill>
                <a:latin typeface="+mn-lt"/>
                <a:ea typeface="+mn-ea"/>
                <a:cs typeface="+mn-cs"/>
              </a:rPr>
              <a:t>- vi spenderar mest tid i djupsömn under början av natten </a:t>
            </a:r>
            <a:r>
              <a:rPr lang="sv-SE" sz="1000" kern="1200" dirty="0" smtClean="0">
                <a:solidFill>
                  <a:schemeClr val="tx1"/>
                </a:solidFill>
                <a:latin typeface="+mn-lt"/>
                <a:ea typeface="+mn-ea"/>
                <a:cs typeface="+mn-cs"/>
              </a:rPr>
              <a:t>och sen nästan ingen djupsömn alls</a:t>
            </a:r>
            <a:r>
              <a:rPr lang="sv-SE" sz="1000" kern="1200" baseline="0" dirty="0" smtClean="0">
                <a:solidFill>
                  <a:schemeClr val="tx1"/>
                </a:solidFill>
                <a:latin typeface="+mn-lt"/>
                <a:ea typeface="+mn-ea"/>
                <a:cs typeface="+mn-cs"/>
              </a:rPr>
              <a:t> - framåt morgonen</a:t>
            </a:r>
            <a:r>
              <a:rPr lang="sv-SE" sz="1000" kern="1200" dirty="0" smtClean="0">
                <a:solidFill>
                  <a:schemeClr val="tx1"/>
                </a:solidFill>
                <a:latin typeface="+mn-lt"/>
                <a:ea typeface="+mn-ea"/>
                <a:cs typeface="+mn-cs"/>
              </a:rPr>
              <a:t>. Det innebär att efter de första 3-4 timmarnas sömn har vi återställt behovet av djupsömn.</a:t>
            </a:r>
            <a:r>
              <a:rPr lang="sv-SE" sz="1000" i="1" kern="1200" dirty="0" smtClean="0">
                <a:solidFill>
                  <a:schemeClr val="tx1"/>
                </a:solidFill>
                <a:latin typeface="+mn-lt"/>
                <a:ea typeface="+mn-ea"/>
                <a:cs typeface="+mn-cs"/>
              </a:rPr>
              <a:t> </a:t>
            </a:r>
            <a:endParaRPr lang="sv-SE" sz="1000" kern="1200" baseline="0" dirty="0" smtClean="0">
              <a:solidFill>
                <a:schemeClr val="tx1"/>
              </a:solidFill>
              <a:latin typeface="+mn-lt"/>
              <a:ea typeface="+mn-ea"/>
              <a:cs typeface="+mn-cs"/>
            </a:endParaRPr>
          </a:p>
          <a:p>
            <a:pPr>
              <a:buFontTx/>
              <a:buChar char="-"/>
            </a:pPr>
            <a:r>
              <a:rPr lang="sv-SE" sz="1000" kern="1200" baseline="0" dirty="0" smtClean="0">
                <a:solidFill>
                  <a:schemeClr val="tx1"/>
                </a:solidFill>
                <a:latin typeface="+mn-lt"/>
                <a:ea typeface="+mn-ea"/>
                <a:cs typeface="+mn-cs"/>
              </a:rPr>
              <a:t> ofta vaknar vi </a:t>
            </a:r>
            <a:r>
              <a:rPr lang="sv-SE" sz="1000" kern="1200" dirty="0" smtClean="0">
                <a:solidFill>
                  <a:schemeClr val="tx1"/>
                </a:solidFill>
                <a:latin typeface="+mn-lt"/>
                <a:ea typeface="+mn-ea"/>
                <a:cs typeface="+mn-cs"/>
              </a:rPr>
              <a:t>en kort stund i anslutning till att varje sömncykel rundas av</a:t>
            </a:r>
            <a:r>
              <a:rPr lang="sv-SE" sz="1000" kern="1200" baseline="0" dirty="0" smtClean="0">
                <a:solidFill>
                  <a:schemeClr val="tx1"/>
                </a:solidFill>
                <a:latin typeface="+mn-lt"/>
                <a:ea typeface="+mn-ea"/>
                <a:cs typeface="+mn-cs"/>
              </a:rPr>
              <a:t> (visa toppar)</a:t>
            </a:r>
            <a:r>
              <a:rPr lang="sv-SE" sz="1000" kern="1200" dirty="0" smtClean="0">
                <a:solidFill>
                  <a:schemeClr val="tx1"/>
                </a:solidFill>
                <a:latin typeface="+mn-lt"/>
                <a:ea typeface="+mn-ea"/>
                <a:cs typeface="+mn-cs"/>
              </a:rPr>
              <a:t>. Har förmodligen haft ett överlevnadsvärde,</a:t>
            </a:r>
            <a:r>
              <a:rPr lang="sv-SE" sz="1000" kern="1200" baseline="0" dirty="0" smtClean="0">
                <a:solidFill>
                  <a:schemeClr val="tx1"/>
                </a:solidFill>
                <a:latin typeface="+mn-lt"/>
                <a:ea typeface="+mn-ea"/>
                <a:cs typeface="+mn-cs"/>
              </a:rPr>
              <a:t> </a:t>
            </a:r>
            <a:r>
              <a:rPr lang="sv-SE" sz="1000" kern="1200" dirty="0" smtClean="0">
                <a:solidFill>
                  <a:schemeClr val="tx1"/>
                </a:solidFill>
                <a:latin typeface="+mn-lt"/>
                <a:ea typeface="+mn-ea"/>
                <a:cs typeface="+mn-cs"/>
              </a:rPr>
              <a:t>se att allt står rätt till under natten. Alla är alltså vakna korta stunder på natten men man minns det bara om man har varit vaken längre än 3-5</a:t>
            </a:r>
            <a:r>
              <a:rPr lang="sv-SE" sz="1000" kern="1200" baseline="0" dirty="0" smtClean="0">
                <a:solidFill>
                  <a:schemeClr val="tx1"/>
                </a:solidFill>
                <a:latin typeface="+mn-lt"/>
                <a:ea typeface="+mn-ea"/>
                <a:cs typeface="+mn-cs"/>
              </a:rPr>
              <a:t> </a:t>
            </a:r>
            <a:r>
              <a:rPr lang="sv-SE" sz="1000" kern="1200" dirty="0" smtClean="0">
                <a:solidFill>
                  <a:schemeClr val="tx1"/>
                </a:solidFill>
                <a:latin typeface="+mn-lt"/>
                <a:ea typeface="+mn-ea"/>
                <a:cs typeface="+mn-cs"/>
              </a:rPr>
              <a:t>minuter. </a:t>
            </a:r>
          </a:p>
          <a:p>
            <a:pPr>
              <a:buFontTx/>
              <a:buNone/>
            </a:pPr>
            <a:r>
              <a:rPr lang="sv-SE" sz="1000" kern="1200" dirty="0" smtClean="0">
                <a:solidFill>
                  <a:schemeClr val="tx1"/>
                </a:solidFill>
                <a:latin typeface="+mn-lt"/>
                <a:ea typeface="+mn-ea"/>
                <a:cs typeface="+mn-cs"/>
              </a:rPr>
              <a:t>-</a:t>
            </a:r>
            <a:r>
              <a:rPr lang="sv-SE" sz="1000" kern="1200" baseline="0" dirty="0" smtClean="0">
                <a:solidFill>
                  <a:schemeClr val="tx1"/>
                </a:solidFill>
                <a:latin typeface="+mn-lt"/>
                <a:ea typeface="+mn-ea"/>
                <a:cs typeface="+mn-cs"/>
              </a:rPr>
              <a:t> om du känner dig trött, tung och förvirrad</a:t>
            </a:r>
            <a:r>
              <a:rPr lang="sv-SE" sz="1000" kern="1200" dirty="0" smtClean="0">
                <a:solidFill>
                  <a:schemeClr val="tx1"/>
                </a:solidFill>
                <a:latin typeface="+mn-lt"/>
                <a:ea typeface="+mn-ea"/>
                <a:cs typeface="+mn-cs"/>
              </a:rPr>
              <a:t> på morgonen så </a:t>
            </a:r>
            <a:r>
              <a:rPr lang="sv-SE" sz="1000" kern="1200" baseline="0" dirty="0" smtClean="0">
                <a:solidFill>
                  <a:schemeClr val="tx1"/>
                </a:solidFill>
                <a:latin typeface="+mn-lt"/>
                <a:ea typeface="+mn-ea"/>
                <a:cs typeface="+mn-cs"/>
              </a:rPr>
              <a:t>kan det bero på att du vaknat under djupsömn. Med tanke på det kan det vara bra att avvakta lite och försöka låta bli att utvärdera hur bra eller dåligt du har sovit under natten utifrån hur du känner dig just när du vaknar.</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5</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74497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eaLnBrk="1" hangingPunct="1">
              <a:lnSpc>
                <a:spcPct val="90000"/>
              </a:lnSpc>
            </a:pPr>
            <a:r>
              <a:rPr lang="sv-SE" altLang="sv-SE" dirty="0" smtClean="0"/>
              <a:t>Å: Vi</a:t>
            </a:r>
            <a:r>
              <a:rPr lang="sv-SE" altLang="sv-SE" baseline="0" dirty="0" smtClean="0"/>
              <a:t> kan ta igen förlorad sömn! Sömnstrukturen anpassar sig nämligen efter vårt behov av återhämtning. Om vi har sovit lite eller dåligt en natt så går vi ner i djupsömn snabbare natten därpå, och spenderar totalt sett mer tid i djupsömn.</a:t>
            </a:r>
          </a:p>
          <a:p>
            <a:pPr eaLnBrk="1" hangingPunct="1">
              <a:lnSpc>
                <a:spcPct val="90000"/>
              </a:lnSpc>
            </a:pPr>
            <a:endParaRPr lang="sv-SE" altLang="sv-SE" baseline="0" dirty="0" smtClean="0"/>
          </a:p>
          <a:p>
            <a:pPr eaLnBrk="1" hangingPunct="1">
              <a:lnSpc>
                <a:spcPct val="90000"/>
              </a:lnSpc>
            </a:pPr>
            <a:r>
              <a:rPr lang="sv-SE" altLang="sv-SE" dirty="0" smtClean="0"/>
              <a:t>Den heldragna linjen här motsvarar sömnens förlopp under en normal natt, ungefär som vi såg</a:t>
            </a:r>
            <a:r>
              <a:rPr lang="sv-SE" altLang="sv-SE" baseline="0" dirty="0" smtClean="0"/>
              <a:t> på den förra bilden,</a:t>
            </a:r>
            <a:r>
              <a:rPr lang="sv-SE" altLang="sv-SE" dirty="0" smtClean="0"/>
              <a:t> och den streckade linjen</a:t>
            </a:r>
            <a:r>
              <a:rPr lang="sv-SE" altLang="sv-SE" baseline="0" dirty="0" smtClean="0"/>
              <a:t> föreställer en så kallad återhämtningsnatt.</a:t>
            </a:r>
          </a:p>
          <a:p>
            <a:pPr eaLnBrk="1" hangingPunct="1">
              <a:lnSpc>
                <a:spcPct val="90000"/>
              </a:lnSpc>
            </a:pPr>
            <a:endParaRPr lang="sv-SE" altLang="sv-SE" baseline="0" dirty="0" smtClean="0"/>
          </a:p>
          <a:p>
            <a:pPr eaLnBrk="1" hangingPunct="1">
              <a:lnSpc>
                <a:spcPct val="90000"/>
              </a:lnSpc>
            </a:pPr>
            <a:r>
              <a:rPr lang="sv-SE" altLang="sv-SE" baseline="0" dirty="0" smtClean="0"/>
              <a:t>Vi behöver alltså inte sova längre tid eftersom vi sover mer effektivt. </a:t>
            </a:r>
            <a:endParaRPr lang="sv-SE" altLang="sv-SE" dirty="0" smtClean="0"/>
          </a:p>
          <a:p>
            <a:endParaRPr lang="sv-SE" dirty="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6</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2246407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Vanlig</a:t>
            </a:r>
            <a:r>
              <a:rPr lang="sv-SE" baseline="0" dirty="0" smtClean="0"/>
              <a:t> </a:t>
            </a:r>
            <a:r>
              <a:rPr lang="sv-SE" baseline="0" dirty="0" smtClean="0"/>
              <a:t>missuppfattning att alla behöver 8 h sömn per natt. I själva verket skiljer sig våra sömnbehov åt, både mellan individer och ”inom” individer. Behovet av sömn förändras ganska drastiskt under livets lopp. </a:t>
            </a:r>
            <a:r>
              <a:rPr lang="sv-SE" sz="1200" baseline="0" dirty="0" smtClean="0"/>
              <a:t>Ett nyfött barn sover upp till 20 h per dygn. Som tonåringar kan vi ha ett större sömnbehov vilket kan bero på flera olika saker men tros hänga ihop med att det händer så mycket i kroppen och hjärnan och att sömnen då blir extra viktig. </a:t>
            </a:r>
          </a:p>
          <a:p>
            <a:endParaRPr lang="sv-SE" sz="12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sv-SE" sz="1200" baseline="0" dirty="0" smtClean="0"/>
              <a:t>Vuxna sover i snitt</a:t>
            </a:r>
            <a:r>
              <a:rPr lang="sv-SE" sz="1200" dirty="0" smtClean="0"/>
              <a:t> 7,</a:t>
            </a:r>
            <a:r>
              <a:rPr lang="sv-SE" sz="1200" baseline="0" dirty="0" smtClean="0"/>
              <a:t>5</a:t>
            </a:r>
            <a:r>
              <a:rPr lang="sv-SE" sz="1200" dirty="0" smtClean="0"/>
              <a:t> h per natt.</a:t>
            </a:r>
            <a:r>
              <a:rPr lang="sv-SE" sz="1200" baseline="0" dirty="0" smtClean="0"/>
              <a:t> </a:t>
            </a:r>
            <a:r>
              <a:rPr lang="sv-SE" dirty="0" smtClean="0"/>
              <a:t>Efter att vi har fyllt</a:t>
            </a:r>
            <a:r>
              <a:rPr lang="sv-SE" baseline="0" dirty="0" smtClean="0"/>
              <a:t> 30 år så brukar sömnbehovet gradvis börja minska. Efter 70 år ligger snittet på 6-6,5 h. Det är helt normalt. Kvaliteten på sömnen blir faktiskt också sämre ju äldre vi blir. Vi vet inte säkert vad det beror på, men troligtvis har det att göra med att sömnen är desto viktigare för oss när vi växer och våra nervsystem utvecklas än när vi åldras. Lite tråkigt såklart men det är något vi får leva med, och även om dina sömnbesvär är åldersrelaterade så finns det en hel del du kan göra som kan ha en positiv påverkan på din sömn. </a:t>
            </a:r>
            <a:endParaRPr lang="sv-SE" dirty="0" smtClean="0"/>
          </a:p>
        </p:txBody>
      </p:sp>
      <p:sp>
        <p:nvSpPr>
          <p:cNvPr id="4" name="Platshållare för bildnummer 3"/>
          <p:cNvSpPr>
            <a:spLocks noGrp="1"/>
          </p:cNvSpPr>
          <p:nvPr>
            <p:ph type="sldNum" sz="quarter" idx="10"/>
          </p:nvPr>
        </p:nvSpPr>
        <p:spPr/>
        <p:txBody>
          <a:bodyPr/>
          <a:lstStyle/>
          <a:p>
            <a:fld id="{C80B61F6-8E9A-4CA5-B6A9-9B45E7028951}" type="slidenum">
              <a:rPr lang="sv-SE" smtClean="0"/>
              <a:pPr/>
              <a:t>7</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3808521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sz="1200" i="0" dirty="0" smtClean="0"/>
              <a:t>Utifrån</a:t>
            </a:r>
            <a:r>
              <a:rPr lang="sv-SE" altLang="sv-SE" sz="1200" i="0" baseline="0" dirty="0" smtClean="0"/>
              <a:t> </a:t>
            </a:r>
            <a:r>
              <a:rPr lang="sv-SE" altLang="sv-SE" sz="1200" i="0" baseline="0" dirty="0" smtClean="0"/>
              <a:t>vad forskningen hittills kommit fram till om sömnens regleringsmekanismer finns det tre faktorer som i hög grad påverkar hur </a:t>
            </a:r>
            <a:r>
              <a:rPr lang="sv-SE" altLang="sv-SE" sz="1200" i="0" dirty="0" smtClean="0"/>
              <a:t>djupt och hur länge</a:t>
            </a:r>
            <a:r>
              <a:rPr lang="sv-SE" altLang="sv-SE" sz="1200" i="0" baseline="0" dirty="0" smtClean="0"/>
              <a:t> vi sover. Kan liknas vid ett recept på sömn där varje komponent är som ett slags reglage som det går att vrida på och som vi kommer att koppla tillbaka till sen när vi kommer in på vad man kan göra för att sova bättre. </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8</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18463721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dirty="0" smtClean="0"/>
              <a:t>Kroppen </a:t>
            </a:r>
            <a:r>
              <a:rPr lang="sv-SE" altLang="sv-SE" dirty="0" smtClean="0"/>
              <a:t>försöker hela tiden upprätthålla</a:t>
            </a:r>
            <a:r>
              <a:rPr lang="sv-SE" altLang="sv-SE" baseline="0" dirty="0" smtClean="0"/>
              <a:t> balans och jämvikt, till exempel vad gäller kroppstemperatur (blir vi varma svettas vi för att kyla ner oss och blir vi kalla reser sig håren på kroppen för att skydda oss mot kylan). Detta gäller också den energi vi förbrukar och den energi vi bygger upp.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Från det att vi vaknar på morgonen påbörjas en process som innebär att sömnbehovet eller det som psykologer brukar kalla för </a:t>
            </a:r>
            <a:r>
              <a:rPr lang="sv-SE" altLang="sv-SE" i="1" baseline="0" dirty="0" err="1" smtClean="0"/>
              <a:t>sömntryck</a:t>
            </a:r>
            <a:r>
              <a:rPr lang="sv-SE" altLang="sv-SE" baseline="0" dirty="0" smtClean="0"/>
              <a:t> byggs upp alltmer ju längre tid som vi är vakna! Man kan säga att sömnen sedan är ett svar på den vakenhet vi har haft.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alt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altLang="sv-SE" baseline="0" dirty="0" smtClean="0"/>
              <a:t>Hur länge och hur djupt och sammanhållet vi sover står i proportion till hur länge vi har varit vakna och hur mycket energi vi har förbrukat. Har vi varit vakna länge behöver vi mer djupsömn för att återhämta oss </a:t>
            </a:r>
            <a:r>
              <a:rPr lang="sv-SE" altLang="sv-SE" i="1" baseline="0" dirty="0" smtClean="0"/>
              <a:t>och då sover vi i regel bättre</a:t>
            </a:r>
            <a:r>
              <a:rPr lang="sv-SE" altLang="sv-SE" baseline="0" dirty="0" smtClean="0"/>
              <a:t>. Om du vill sova ca 8 timmar med ett normalt sömndjup ska du alltså helst vara vaken ca 16 timmar för att ha bäst förutsättningar för det. </a:t>
            </a:r>
          </a:p>
        </p:txBody>
      </p:sp>
      <p:sp>
        <p:nvSpPr>
          <p:cNvPr id="4" name="Platshållare för bildnummer 3"/>
          <p:cNvSpPr>
            <a:spLocks noGrp="1"/>
          </p:cNvSpPr>
          <p:nvPr>
            <p:ph type="sldNum" sz="quarter" idx="10"/>
          </p:nvPr>
        </p:nvSpPr>
        <p:spPr/>
        <p:txBody>
          <a:bodyPr/>
          <a:lstStyle/>
          <a:p>
            <a:fld id="{C80B61F6-8E9A-4CA5-B6A9-9B45E7028951}" type="slidenum">
              <a:rPr lang="sv-SE" smtClean="0"/>
              <a:pPr/>
              <a:t>9</a:t>
            </a:fld>
            <a:endParaRPr lang="sv-SE" dirty="0"/>
          </a:p>
        </p:txBody>
      </p:sp>
      <p:sp>
        <p:nvSpPr>
          <p:cNvPr id="5" name="Platshållare för datum 4"/>
          <p:cNvSpPr>
            <a:spLocks noGrp="1"/>
          </p:cNvSpPr>
          <p:nvPr>
            <p:ph type="dt" idx="11"/>
          </p:nvPr>
        </p:nvSpPr>
        <p:spPr/>
        <p:txBody>
          <a:bodyPr/>
          <a:lstStyle/>
          <a:p>
            <a:endParaRPr lang="sv-SE" dirty="0"/>
          </a:p>
        </p:txBody>
      </p:sp>
    </p:spTree>
    <p:extLst>
      <p:ext uri="{BB962C8B-B14F-4D97-AF65-F5344CB8AC3E}">
        <p14:creationId xmlns:p14="http://schemas.microsoft.com/office/powerpoint/2010/main" val="982158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ojektnamn">
    <p:spTree>
      <p:nvGrpSpPr>
        <p:cNvPr id="1" name=""/>
        <p:cNvGrpSpPr/>
        <p:nvPr/>
      </p:nvGrpSpPr>
      <p:grpSpPr>
        <a:xfrm>
          <a:off x="0" y="0"/>
          <a:ext cx="0" cy="0"/>
          <a:chOff x="0" y="0"/>
          <a:chExt cx="0" cy="0"/>
        </a:xfrm>
      </p:grpSpPr>
      <p:sp>
        <p:nvSpPr>
          <p:cNvPr id="3" name="Rektangel 2"/>
          <p:cNvSpPr/>
          <p:nvPr userDrawn="1"/>
        </p:nvSpPr>
        <p:spPr>
          <a:xfrm>
            <a:off x="0" y="0"/>
            <a:ext cx="9144000" cy="5143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pic>
        <p:nvPicPr>
          <p:cNvPr id="5"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6431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lera bildobjekt">
    <p:spTree>
      <p:nvGrpSpPr>
        <p:cNvPr id="1" name=""/>
        <p:cNvGrpSpPr/>
        <p:nvPr/>
      </p:nvGrpSpPr>
      <p:grpSpPr>
        <a:xfrm>
          <a:off x="0" y="0"/>
          <a:ext cx="0" cy="0"/>
          <a:chOff x="0" y="0"/>
          <a:chExt cx="0" cy="0"/>
        </a:xfrm>
      </p:grpSpPr>
      <p:sp>
        <p:nvSpPr>
          <p:cNvPr id="10" name="Platshållare för bild 2"/>
          <p:cNvSpPr>
            <a:spLocks noGrp="1"/>
          </p:cNvSpPr>
          <p:nvPr>
            <p:ph type="pic" idx="10"/>
          </p:nvPr>
        </p:nvSpPr>
        <p:spPr>
          <a:xfrm>
            <a:off x="4589467" y="549715"/>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1" name="Platshållare för bild 2"/>
          <p:cNvSpPr>
            <a:spLocks noGrp="1"/>
          </p:cNvSpPr>
          <p:nvPr>
            <p:ph type="pic" idx="11"/>
          </p:nvPr>
        </p:nvSpPr>
        <p:spPr>
          <a:xfrm>
            <a:off x="4589467" y="2571750"/>
            <a:ext cx="4572002" cy="202203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8" name="Platshållare för bild 2"/>
          <p:cNvSpPr>
            <a:spLocks noGrp="1"/>
          </p:cNvSpPr>
          <p:nvPr>
            <p:ph type="pic" idx="1"/>
          </p:nvPr>
        </p:nvSpPr>
        <p:spPr>
          <a:xfrm>
            <a:off x="-2" y="549717"/>
            <a:ext cx="4587108"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9" name="Rubrik 1"/>
          <p:cNvSpPr>
            <a:spLocks noGrp="1"/>
          </p:cNvSpPr>
          <p:nvPr>
            <p:ph type="title"/>
          </p:nvPr>
        </p:nvSpPr>
        <p:spPr>
          <a:xfrm>
            <a:off x="534812" y="818940"/>
            <a:ext cx="5400000" cy="481258"/>
          </a:xfrm>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lder med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9" name="Platshållare för bild 2"/>
          <p:cNvSpPr>
            <a:spLocks noGrp="1"/>
          </p:cNvSpPr>
          <p:nvPr>
            <p:ph type="pic" idx="1"/>
          </p:nvPr>
        </p:nvSpPr>
        <p:spPr>
          <a:xfrm>
            <a:off x="958915"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0" name="Platshållare för text 3"/>
          <p:cNvSpPr>
            <a:spLocks noGrp="1"/>
          </p:cNvSpPr>
          <p:nvPr>
            <p:ph type="body" sz="half" idx="2"/>
          </p:nvPr>
        </p:nvSpPr>
        <p:spPr>
          <a:xfrm>
            <a:off x="96061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1" name="Platshållare för bild 2"/>
          <p:cNvSpPr>
            <a:spLocks noGrp="1"/>
          </p:cNvSpPr>
          <p:nvPr>
            <p:ph type="pic" idx="10"/>
          </p:nvPr>
        </p:nvSpPr>
        <p:spPr>
          <a:xfrm>
            <a:off x="3407187"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Platshållare för bild 2"/>
          <p:cNvSpPr>
            <a:spLocks noGrp="1"/>
          </p:cNvSpPr>
          <p:nvPr>
            <p:ph type="pic" idx="11"/>
          </p:nvPr>
        </p:nvSpPr>
        <p:spPr>
          <a:xfrm>
            <a:off x="5855459" y="1851673"/>
            <a:ext cx="2244939" cy="155078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4" name="Platshållare för text 3"/>
          <p:cNvSpPr>
            <a:spLocks noGrp="1"/>
          </p:cNvSpPr>
          <p:nvPr>
            <p:ph type="body" sz="half" idx="12"/>
          </p:nvPr>
        </p:nvSpPr>
        <p:spPr>
          <a:xfrm>
            <a:off x="3407188"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15" name="Platshållare för text 3"/>
          <p:cNvSpPr>
            <a:spLocks noGrp="1"/>
          </p:cNvSpPr>
          <p:nvPr>
            <p:ph type="body" sz="half" idx="13"/>
          </p:nvPr>
        </p:nvSpPr>
        <p:spPr>
          <a:xfrm>
            <a:off x="5855460" y="3579862"/>
            <a:ext cx="2241428" cy="232760"/>
          </a:xfrm>
          <a:prstGeom prst="rect">
            <a:avLst/>
          </a:prstGeom>
        </p:spPr>
        <p:txBody>
          <a:bodyPr/>
          <a:lstStyle>
            <a:lvl1pPr marL="0" indent="0" algn="ctr">
              <a:buNone/>
              <a:defRPr sz="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rubrik">
    <p:spTree>
      <p:nvGrpSpPr>
        <p:cNvPr id="1" name=""/>
        <p:cNvGrpSpPr/>
        <p:nvPr/>
      </p:nvGrpSpPr>
      <p:grpSpPr>
        <a:xfrm>
          <a:off x="0" y="0"/>
          <a:ext cx="0" cy="0"/>
          <a:chOff x="0" y="0"/>
          <a:chExt cx="0" cy="0"/>
        </a:xfrm>
      </p:grpSpPr>
      <p:sp>
        <p:nvSpPr>
          <p:cNvPr id="11" name="Platshållare för bild 2"/>
          <p:cNvSpPr>
            <a:spLocks noGrp="1"/>
          </p:cNvSpPr>
          <p:nvPr>
            <p:ph type="pic" idx="1"/>
          </p:nvPr>
        </p:nvSpPr>
        <p:spPr>
          <a:xfrm>
            <a:off x="3194378" y="699544"/>
            <a:ext cx="5557307" cy="374441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12" name="Rubrik 1"/>
          <p:cNvSpPr>
            <a:spLocks noGrp="1"/>
          </p:cNvSpPr>
          <p:nvPr>
            <p:ph type="title" hasCustomPrompt="1"/>
          </p:nvPr>
        </p:nvSpPr>
        <p:spPr>
          <a:xfrm>
            <a:off x="324462" y="3143076"/>
            <a:ext cx="2087308" cy="481258"/>
          </a:xfrm>
        </p:spPr>
        <p:txBody>
          <a:bodyPr>
            <a:normAutofit/>
          </a:bodyPr>
          <a:lstStyle>
            <a:lvl1pPr>
              <a:defRPr sz="1600">
                <a:solidFill>
                  <a:schemeClr val="accent3"/>
                </a:solidFill>
              </a:defRPr>
            </a:lvl1pPr>
          </a:lstStyle>
          <a:p>
            <a:r>
              <a:rPr lang="sv-SE" sz="1800"/>
              <a:t>Bildrubrik</a:t>
            </a:r>
            <a:endParaRPr lang="sv-SE"/>
          </a:p>
        </p:txBody>
      </p:sp>
      <p:sp>
        <p:nvSpPr>
          <p:cNvPr id="13" name="Platshållare för text 3"/>
          <p:cNvSpPr>
            <a:spLocks noGrp="1"/>
          </p:cNvSpPr>
          <p:nvPr>
            <p:ph type="body" sz="half" idx="2"/>
          </p:nvPr>
        </p:nvSpPr>
        <p:spPr>
          <a:xfrm>
            <a:off x="319712" y="3651871"/>
            <a:ext cx="2592288" cy="232760"/>
          </a:xfrm>
          <a:prstGeom prst="rect">
            <a:avLst/>
          </a:prstGeom>
        </p:spPr>
        <p:txBody>
          <a:bodyPr/>
          <a:lstStyle>
            <a:lvl1pPr marL="0" indent="0" algn="l">
              <a:buNone/>
              <a:defRPr sz="800" i="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en">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Kapitel">
    <p:spTree>
      <p:nvGrpSpPr>
        <p:cNvPr id="1" name=""/>
        <p:cNvGrpSpPr/>
        <p:nvPr/>
      </p:nvGrpSpPr>
      <p:grpSpPr>
        <a:xfrm>
          <a:off x="0" y="0"/>
          <a:ext cx="0" cy="0"/>
          <a:chOff x="0" y="0"/>
          <a:chExt cx="0" cy="0"/>
        </a:xfrm>
      </p:grpSpPr>
      <p:sp>
        <p:nvSpPr>
          <p:cNvPr id="25" name="Rektangel 24"/>
          <p:cNvSpPr/>
          <p:nvPr userDrawn="1"/>
        </p:nvSpPr>
        <p:spPr>
          <a:xfrm>
            <a:off x="0" y="0"/>
            <a:ext cx="9144000" cy="5143500"/>
          </a:xfrm>
          <a:prstGeom prst="rect">
            <a:avLst/>
          </a:prstGeom>
          <a:solidFill>
            <a:srgbClr val="1CA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p>
        </p:txBody>
      </p:sp>
      <p:sp>
        <p:nvSpPr>
          <p:cNvPr id="3" name="Underrubrik 2"/>
          <p:cNvSpPr>
            <a:spLocks noGrp="1"/>
          </p:cNvSpPr>
          <p:nvPr>
            <p:ph type="subTitle" idx="1"/>
          </p:nvPr>
        </p:nvSpPr>
        <p:spPr>
          <a:xfrm>
            <a:off x="1043609" y="1328374"/>
            <a:ext cx="576064" cy="288032"/>
          </a:xfrm>
          <a:prstGeom prst="rect">
            <a:avLst/>
          </a:prstGeom>
        </p:spPr>
        <p:txBody>
          <a:bodyPr tIns="0">
            <a:normAutofit/>
          </a:bodyPr>
          <a:lstStyle>
            <a:lvl1pPr marL="0" indent="0" algn="l">
              <a:buNone/>
              <a:defRPr sz="800" i="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ctrTitle"/>
          </p:nvPr>
        </p:nvSpPr>
        <p:spPr>
          <a:xfrm>
            <a:off x="1269102" y="951987"/>
            <a:ext cx="8127438" cy="614544"/>
          </a:xfrm>
        </p:spPr>
        <p:txBody>
          <a:bodyPr bIns="0">
            <a:noAutofit/>
          </a:bodyPr>
          <a:lstStyle>
            <a:lvl1pPr>
              <a:defRPr sz="5400">
                <a:solidFill>
                  <a:schemeClr val="bg1"/>
                </a:solidFill>
              </a:defRPr>
            </a:lvl1pPr>
          </a:lstStyle>
          <a:p>
            <a:r>
              <a:rPr lang="sv-SE" dirty="0" smtClean="0"/>
              <a:t>Klicka här för att ändra format</a:t>
            </a:r>
            <a:endParaRPr lang="sv-SE" dirty="0"/>
          </a:p>
        </p:txBody>
      </p:sp>
      <p:cxnSp>
        <p:nvCxnSpPr>
          <p:cNvPr id="29" name="Rak 28"/>
          <p:cNvCxnSpPr/>
          <p:nvPr userDrawn="1"/>
        </p:nvCxnSpPr>
        <p:spPr>
          <a:xfrm>
            <a:off x="332890" y="555526"/>
            <a:ext cx="8424937"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5"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grpSp>
        <p:nvGrpSpPr>
          <p:cNvPr id="4" name="Grupp 3"/>
          <p:cNvGrpSpPr/>
          <p:nvPr userDrawn="1"/>
        </p:nvGrpSpPr>
        <p:grpSpPr>
          <a:xfrm>
            <a:off x="332890" y="4587976"/>
            <a:ext cx="8424937" cy="288032"/>
            <a:chOff x="332887" y="4587974"/>
            <a:chExt cx="8424936" cy="288032"/>
          </a:xfrm>
        </p:grpSpPr>
        <p:cxnSp>
          <p:nvCxnSpPr>
            <p:cNvPr id="30" name="Rak 29"/>
            <p:cNvCxnSpPr/>
            <p:nvPr userDrawn="1"/>
          </p:nvCxnSpPr>
          <p:spPr>
            <a:xfrm>
              <a:off x="332887" y="4587974"/>
              <a:ext cx="8424936" cy="0"/>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4" name="Rak 33"/>
            <p:cNvCxnSpPr/>
            <p:nvPr userDrawn="1"/>
          </p:nvCxnSpPr>
          <p:spPr>
            <a:xfrm>
              <a:off x="6403282" y="4587974"/>
              <a:ext cx="0" cy="288032"/>
            </a:xfrm>
            <a:prstGeom prst="line">
              <a:avLst/>
            </a:prstGeom>
            <a:ln w="3175">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37" name="textruta 36"/>
            <p:cNvSpPr txBox="1"/>
            <p:nvPr userDrawn="1"/>
          </p:nvSpPr>
          <p:spPr>
            <a:xfrm>
              <a:off x="6482191" y="4659982"/>
              <a:ext cx="184731" cy="184666"/>
            </a:xfrm>
            <a:prstGeom prst="rect">
              <a:avLst/>
            </a:prstGeom>
            <a:noFill/>
          </p:spPr>
          <p:txBody>
            <a:bodyPr wrap="none" rtlCol="0">
              <a:spAutoFit/>
            </a:bodyPr>
            <a:lstStyle/>
            <a:p>
              <a:endParaRPr lang="sv-SE" sz="600" dirty="0">
                <a:solidFill>
                  <a:srgbClr val="FFFFFF"/>
                </a:solidFill>
                <a:latin typeface="+mj-lt"/>
                <a:cs typeface="Apple Symbols"/>
              </a:endParaRPr>
            </a:p>
          </p:txBody>
        </p:sp>
      </p:grpSp>
      <p:sp>
        <p:nvSpPr>
          <p:cNvPr id="39" name="Rubrik 1"/>
          <p:cNvSpPr txBox="1">
            <a:spLocks/>
          </p:cNvSpPr>
          <p:nvPr userDrawn="1"/>
        </p:nvSpPr>
        <p:spPr>
          <a:xfrm>
            <a:off x="1043607" y="2911254"/>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pic>
        <p:nvPicPr>
          <p:cNvPr id="13"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derrubrik">
    <p:spTree>
      <p:nvGrpSpPr>
        <p:cNvPr id="1" name=""/>
        <p:cNvGrpSpPr/>
        <p:nvPr/>
      </p:nvGrpSpPr>
      <p:grpSpPr>
        <a:xfrm>
          <a:off x="0" y="0"/>
          <a:ext cx="0" cy="0"/>
          <a:chOff x="0" y="0"/>
          <a:chExt cx="0" cy="0"/>
        </a:xfrm>
      </p:grpSpPr>
      <p:sp>
        <p:nvSpPr>
          <p:cNvPr id="3" name="Rektangel 2"/>
          <p:cNvSpPr>
            <a:spLocks noChangeArrowheads="1"/>
          </p:cNvSpPr>
          <p:nvPr userDrawn="1"/>
        </p:nvSpPr>
        <p:spPr bwMode="auto">
          <a:xfrm>
            <a:off x="0" y="0"/>
            <a:ext cx="9144000" cy="5143500"/>
          </a:xfrm>
          <a:prstGeom prst="rect">
            <a:avLst/>
          </a:prstGeom>
          <a:solidFill>
            <a:schemeClr val="bg1"/>
          </a:solidFill>
          <a:ln>
            <a:noFill/>
          </a:ln>
          <a:effectLst>
            <a:outerShdw blurRad="40000" dist="23000" dir="5400000" rotWithShape="0">
              <a:srgbClr val="000000">
                <a:alpha val="34998"/>
              </a:srgbClr>
            </a:outerShdw>
          </a:effectLst>
          <a:extLst/>
        </p:spPr>
        <p:txBody>
          <a:bodyPr anchor="ctr"/>
          <a:lstStyle/>
          <a:p>
            <a:pPr algn="ctr">
              <a:defRPr/>
            </a:pPr>
            <a:endParaRPr lang="sv-SE" dirty="0">
              <a:solidFill>
                <a:schemeClr val="bg1"/>
              </a:solidFill>
              <a:latin typeface="+mn-lt"/>
              <a:ea typeface="+mn-ea"/>
              <a:cs typeface="+mn-cs"/>
            </a:endParaRPr>
          </a:p>
        </p:txBody>
      </p:sp>
      <p:cxnSp>
        <p:nvCxnSpPr>
          <p:cNvPr id="5" name="Rak 4"/>
          <p:cNvCxnSpPr/>
          <p:nvPr userDrawn="1"/>
        </p:nvCxnSpPr>
        <p:spPr>
          <a:xfrm>
            <a:off x="1043612" y="179861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6" name="Rak 5"/>
          <p:cNvCxnSpPr/>
          <p:nvPr userDrawn="1"/>
        </p:nvCxnSpPr>
        <p:spPr>
          <a:xfrm>
            <a:off x="1043612" y="3075806"/>
            <a:ext cx="7056784"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11" name="Rubrik 1"/>
          <p:cNvSpPr>
            <a:spLocks noGrp="1"/>
          </p:cNvSpPr>
          <p:nvPr>
            <p:ph type="ctrTitle"/>
          </p:nvPr>
        </p:nvSpPr>
        <p:spPr>
          <a:xfrm>
            <a:off x="0" y="1798760"/>
            <a:ext cx="9144000" cy="864096"/>
          </a:xfrm>
        </p:spPr>
        <p:txBody>
          <a:bodyPr bIns="0">
            <a:noAutofit/>
          </a:bodyPr>
          <a:lstStyle>
            <a:lvl1pPr algn="ctr">
              <a:defRPr sz="3600">
                <a:solidFill>
                  <a:schemeClr val="accent3"/>
                </a:solidFill>
              </a:defRPr>
            </a:lvl1pPr>
          </a:lstStyle>
          <a:p>
            <a:r>
              <a:rPr lang="sv-SE" dirty="0" smtClean="0"/>
              <a:t>Klicka här för att ändra format</a:t>
            </a:r>
            <a:endParaRPr lang="sv-SE" dirty="0"/>
          </a:p>
        </p:txBody>
      </p:sp>
      <p:pic>
        <p:nvPicPr>
          <p:cNvPr id="8" name="Picture 2" descr="SLL_Gustavsberg_vardcentra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370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ra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057062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vänste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bild 2"/>
          <p:cNvSpPr>
            <a:spLocks noGrp="1"/>
          </p:cNvSpPr>
          <p:nvPr>
            <p:ph type="pic" idx="11"/>
          </p:nvPr>
        </p:nvSpPr>
        <p:spPr>
          <a:xfrm>
            <a:off x="4788028" y="1779663"/>
            <a:ext cx="3528393" cy="2304256"/>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Tree>
    <p:extLst>
      <p:ext uri="{BB962C8B-B14F-4D97-AF65-F5344CB8AC3E}">
        <p14:creationId xmlns:p14="http://schemas.microsoft.com/office/powerpoint/2010/main" val="1737585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unkt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842724" y="1794124"/>
            <a:ext cx="3369236" cy="2289799"/>
          </a:xfrm>
          <a:prstGeom prst="rect">
            <a:avLst/>
          </a:prstGeom>
        </p:spPr>
        <p:txBody>
          <a:bodyPr tIns="0">
            <a:normAutofit/>
          </a:bodyPr>
          <a:lstStyle>
            <a:lvl1pPr marL="285750" indent="-285750" algn="l">
              <a:buFont typeface="Courier New"/>
              <a:buChar char="o"/>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3602725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höger">
    <p:spTree>
      <p:nvGrpSpPr>
        <p:cNvPr id="1" name=""/>
        <p:cNvGrpSpPr/>
        <p:nvPr/>
      </p:nvGrpSpPr>
      <p:grpSpPr>
        <a:xfrm>
          <a:off x="0" y="0"/>
          <a:ext cx="0" cy="0"/>
          <a:chOff x="0" y="0"/>
          <a:chExt cx="0" cy="0"/>
        </a:xfrm>
      </p:grpSpPr>
      <p:sp>
        <p:nvSpPr>
          <p:cNvPr id="4" name="Rubrik 1"/>
          <p:cNvSpPr>
            <a:spLocks noGrp="1"/>
          </p:cNvSpPr>
          <p:nvPr>
            <p:ph type="title"/>
          </p:nvPr>
        </p:nvSpPr>
        <p:spPr>
          <a:xfrm>
            <a:off x="4624130" y="818940"/>
            <a:ext cx="5400000" cy="481258"/>
          </a:xfrm>
        </p:spPr>
        <p:txBody>
          <a:bodyPr/>
          <a:lstStyle/>
          <a:p>
            <a:r>
              <a:rPr lang="sv-SE"/>
              <a:t>Klicka här för att ändra format</a:t>
            </a:r>
          </a:p>
        </p:txBody>
      </p:sp>
      <p:sp>
        <p:nvSpPr>
          <p:cNvPr id="5" name="Underrubrik 2"/>
          <p:cNvSpPr>
            <a:spLocks noGrp="1"/>
          </p:cNvSpPr>
          <p:nvPr>
            <p:ph type="subTitle" idx="1"/>
          </p:nvPr>
        </p:nvSpPr>
        <p:spPr>
          <a:xfrm>
            <a:off x="4932043" y="1794124"/>
            <a:ext cx="3369236" cy="2289799"/>
          </a:xfrm>
          <a:prstGeom prst="rect">
            <a:avLst/>
          </a:prstGeom>
        </p:spPr>
        <p:txBody>
          <a:bodyPr tIns="0">
            <a:normAutofit/>
          </a:bodyPr>
          <a:lstStyle>
            <a:lvl1pPr marL="0" indent="0" algn="l">
              <a:buFontTx/>
              <a:buNone/>
              <a:defRPr sz="1400" i="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26963419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ort textbloc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6" name="Underrubrik 2"/>
          <p:cNvSpPr>
            <a:spLocks noGrp="1"/>
          </p:cNvSpPr>
          <p:nvPr>
            <p:ph type="subTitle" idx="1"/>
          </p:nvPr>
        </p:nvSpPr>
        <p:spPr>
          <a:xfrm>
            <a:off x="1763687" y="2139703"/>
            <a:ext cx="5250923" cy="826184"/>
          </a:xfrm>
          <a:prstGeom prst="rect">
            <a:avLst/>
          </a:prstGeom>
        </p:spPr>
        <p:txBody>
          <a:bodyPr tIns="0">
            <a:normAutofit/>
          </a:bodyPr>
          <a:lstStyle>
            <a:lvl1pPr marL="0" indent="0" algn="l">
              <a:buFontTx/>
              <a:buNone/>
              <a:defRPr sz="1800" b="0">
                <a:solidFill>
                  <a:schemeClr val="accent3"/>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Tree>
    <p:extLst>
      <p:ext uri="{BB962C8B-B14F-4D97-AF65-F5344CB8AC3E}">
        <p14:creationId xmlns:p14="http://schemas.microsoft.com/office/powerpoint/2010/main" val="704728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äckande bild">
    <p:spTree>
      <p:nvGrpSpPr>
        <p:cNvPr id="1" name=""/>
        <p:cNvGrpSpPr/>
        <p:nvPr/>
      </p:nvGrpSpPr>
      <p:grpSpPr>
        <a:xfrm>
          <a:off x="0" y="0"/>
          <a:ext cx="0" cy="0"/>
          <a:chOff x="0" y="0"/>
          <a:chExt cx="0" cy="0"/>
        </a:xfrm>
      </p:grpSpPr>
      <p:sp>
        <p:nvSpPr>
          <p:cNvPr id="7" name="Platshållare för bild 2"/>
          <p:cNvSpPr>
            <a:spLocks noGrp="1"/>
          </p:cNvSpPr>
          <p:nvPr>
            <p:ph type="pic" idx="1"/>
          </p:nvPr>
        </p:nvSpPr>
        <p:spPr>
          <a:xfrm>
            <a:off x="3" y="549717"/>
            <a:ext cx="9155255" cy="4042999"/>
          </a:xfrm>
          <a:prstGeom prst="rect">
            <a:avLst/>
          </a:prstGeom>
        </p:spPr>
        <p:txBody>
          <a:bodyPr/>
          <a:lstStyle>
            <a:lvl1pPr marL="0" indent="0">
              <a:buNone/>
              <a:defRPr sz="3200" i="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2" name="Rubrik 1"/>
          <p:cNvSpPr>
            <a:spLocks noGrp="1"/>
          </p:cNvSpPr>
          <p:nvPr>
            <p:ph type="title"/>
          </p:nvPr>
        </p:nvSpPr>
        <p:spPr/>
        <p:txBody>
          <a:bodyPr/>
          <a:lstStyle>
            <a:lvl1pPr>
              <a:defRPr>
                <a:solidFill>
                  <a:schemeClr val="bg1"/>
                </a:solidFill>
              </a:defRPr>
            </a:lvl1pPr>
          </a:lstStyle>
          <a:p>
            <a:r>
              <a:rPr lang="sv-SE" smtClean="0"/>
              <a:t>Klicka här för att ändra format</a:t>
            </a:r>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34812" y="818940"/>
            <a:ext cx="5400000" cy="481258"/>
          </a:xfrm>
          <a:prstGeom prst="rect">
            <a:avLst/>
          </a:prstGeom>
          <a:ln>
            <a:noFill/>
          </a:ln>
        </p:spPr>
        <p:txBody>
          <a:bodyPr vert="horz" lIns="91440" tIns="45720" rIns="91440" bIns="45720" rtlCol="0" anchor="b">
            <a:normAutofit/>
          </a:bodyPr>
          <a:lstStyle/>
          <a:p>
            <a:r>
              <a:rPr lang="sv-SE" dirty="0" smtClean="0"/>
              <a:t>Klicka här för att ändra format</a:t>
            </a:r>
            <a:endParaRPr lang="sv-SE" dirty="0"/>
          </a:p>
        </p:txBody>
      </p:sp>
      <p:cxnSp>
        <p:nvCxnSpPr>
          <p:cNvPr id="14" name="Rak 13"/>
          <p:cNvCxnSpPr/>
          <p:nvPr userDrawn="1"/>
        </p:nvCxnSpPr>
        <p:spPr>
          <a:xfrm>
            <a:off x="332890" y="555526"/>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5" name="Rak 14"/>
          <p:cNvCxnSpPr/>
          <p:nvPr userDrawn="1"/>
        </p:nvCxnSpPr>
        <p:spPr>
          <a:xfrm>
            <a:off x="332890" y="4587974"/>
            <a:ext cx="8424937" cy="0"/>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19" name="Rak 18"/>
          <p:cNvCxnSpPr/>
          <p:nvPr userDrawn="1"/>
        </p:nvCxnSpPr>
        <p:spPr>
          <a:xfrm>
            <a:off x="6403282" y="4587976"/>
            <a:ext cx="0" cy="288032"/>
          </a:xfrm>
          <a:prstGeom prst="line">
            <a:avLst/>
          </a:prstGeom>
          <a:ln w="3175">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21" name="Rubrik 1"/>
          <p:cNvSpPr txBox="1">
            <a:spLocks/>
          </p:cNvSpPr>
          <p:nvPr userDrawn="1"/>
        </p:nvSpPr>
        <p:spPr>
          <a:xfrm>
            <a:off x="1043607" y="3075807"/>
            <a:ext cx="5400000" cy="913306"/>
          </a:xfrm>
          <a:prstGeom prst="rect">
            <a:avLst/>
          </a:prstGeom>
        </p:spPr>
        <p:txBody>
          <a:bodyPr/>
          <a:lstStyle>
            <a:lvl1pPr algn="l" defTabSz="914400" rtl="0" eaLnBrk="1" latinLnBrk="0" hangingPunct="1">
              <a:spcBef>
                <a:spcPct val="0"/>
              </a:spcBef>
              <a:buNone/>
              <a:defRPr sz="2400" b="1" i="1" kern="1200" baseline="0">
                <a:solidFill>
                  <a:srgbClr val="4D4F53"/>
                </a:solidFill>
                <a:latin typeface="+mn-lt"/>
                <a:ea typeface="Tahoma" pitchFamily="34" charset="0"/>
                <a:cs typeface="Tahoma" pitchFamily="34" charset="0"/>
              </a:defRPr>
            </a:lvl1pPr>
          </a:lstStyle>
          <a:p>
            <a:endParaRPr lang="sv-SE" dirty="0"/>
          </a:p>
        </p:txBody>
      </p:sp>
      <p:sp>
        <p:nvSpPr>
          <p:cNvPr id="23" name="Rubrik 1"/>
          <p:cNvSpPr txBox="1">
            <a:spLocks/>
          </p:cNvSpPr>
          <p:nvPr userDrawn="1"/>
        </p:nvSpPr>
        <p:spPr>
          <a:xfrm>
            <a:off x="683568" y="699543"/>
            <a:ext cx="3672409" cy="913306"/>
          </a:xfrm>
          <a:prstGeom prst="rect">
            <a:avLst/>
          </a:prstGeom>
        </p:spPr>
        <p:txBody>
          <a:bodyPr/>
          <a:lstStyle>
            <a:lvl1pPr algn="l" defTabSz="914400" rtl="0" eaLnBrk="1" latinLnBrk="0" hangingPunct="1">
              <a:spcBef>
                <a:spcPct val="0"/>
              </a:spcBef>
              <a:buNone/>
              <a:defRPr sz="2400" b="1" kern="1200">
                <a:solidFill>
                  <a:schemeClr val="accent1"/>
                </a:solidFill>
                <a:latin typeface="Tahoma" pitchFamily="34" charset="0"/>
                <a:ea typeface="Tahoma" pitchFamily="34" charset="0"/>
                <a:cs typeface="Tahoma" pitchFamily="34" charset="0"/>
              </a:defRPr>
            </a:lvl1pPr>
          </a:lstStyle>
          <a:p>
            <a:endParaRPr lang="sv-SE" i="1" dirty="0">
              <a:latin typeface="+mn-lt"/>
            </a:endParaRPr>
          </a:p>
        </p:txBody>
      </p:sp>
      <p:pic>
        <p:nvPicPr>
          <p:cNvPr id="8" name="Picture 2" descr="SLL_Gustavsberg_vardcentral_rgb"/>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6516216" y="4587974"/>
            <a:ext cx="2210801" cy="46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49" r:id="rId2"/>
    <p:sldLayoutId id="2147483662" r:id="rId3"/>
    <p:sldLayoutId id="2147483667" r:id="rId4"/>
    <p:sldLayoutId id="2147483661" r:id="rId5"/>
    <p:sldLayoutId id="2147483657" r:id="rId6"/>
    <p:sldLayoutId id="2147483660" r:id="rId7"/>
    <p:sldLayoutId id="2147483659" r:id="rId8"/>
    <p:sldLayoutId id="2147483654" r:id="rId9"/>
    <p:sldLayoutId id="2147483650" r:id="rId10"/>
    <p:sldLayoutId id="2147483652" r:id="rId11"/>
    <p:sldLayoutId id="2147483655" r:id="rId12"/>
    <p:sldLayoutId id="2147483656" r:id="rId13"/>
  </p:sldLayoutIdLst>
  <p:timing>
    <p:tnLst>
      <p:par>
        <p:cTn id="1" dur="indefinite" restart="never" nodeType="tmRoot"/>
      </p:par>
    </p:tnLst>
  </p:timing>
  <p:hf hdr="0" ftr="0" dt="0"/>
  <p:txStyles>
    <p:titleStyle>
      <a:lvl1pPr algn="l" defTabSz="914400" rtl="0" eaLnBrk="1" latinLnBrk="0" hangingPunct="1">
        <a:spcBef>
          <a:spcPct val="0"/>
        </a:spcBef>
        <a:buNone/>
        <a:defRPr sz="2400" b="1" i="0" kern="1200">
          <a:solidFill>
            <a:srgbClr val="1CA185"/>
          </a:solidFill>
          <a:latin typeface="+mj-lt"/>
          <a:ea typeface="Tahoma" pitchFamily="34" charset="0"/>
          <a:cs typeface="Georgia"/>
        </a:defRPr>
      </a:lvl1pPr>
    </p:titleStyle>
    <p:bodyStyle>
      <a:lvl1pPr marL="216000" marR="0" indent="-216000" algn="l" defTabSz="914400" rtl="0" eaLnBrk="1" fontAlgn="auto" latinLnBrk="0" hangingPunct="1">
        <a:lnSpc>
          <a:spcPct val="100000"/>
        </a:lnSpc>
        <a:spcBef>
          <a:spcPts val="960"/>
        </a:spcBef>
        <a:spcAft>
          <a:spcPts val="0"/>
        </a:spcAft>
        <a:buClr>
          <a:schemeClr val="accent1"/>
        </a:buClr>
        <a:buSzPct val="85000"/>
        <a:buFont typeface="Courier New"/>
        <a:buChar char="o"/>
        <a:tabLst/>
        <a:defRPr sz="1400" b="0" i="1" kern="1200">
          <a:solidFill>
            <a:schemeClr val="accent3"/>
          </a:solidFill>
          <a:latin typeface="Georgia" pitchFamily="18" charset="0"/>
          <a:ea typeface="+mn-ea"/>
          <a:cs typeface="+mn-cs"/>
        </a:defRPr>
      </a:lvl1pPr>
      <a:lvl2pPr marL="432000" indent="-21600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2pPr>
      <a:lvl3pPr marL="630238" indent="-184150" algn="l" defTabSz="914400" rtl="0" eaLnBrk="1" latinLnBrk="0" hangingPunct="1">
        <a:spcBef>
          <a:spcPct val="20000"/>
        </a:spcBef>
        <a:buClr>
          <a:schemeClr val="accent1"/>
        </a:buClr>
        <a:buSzPct val="85000"/>
        <a:buFont typeface="Courier New"/>
        <a:buChar char="o"/>
        <a:defRPr sz="1400" kern="1200">
          <a:solidFill>
            <a:schemeClr val="accent3"/>
          </a:solidFill>
          <a:latin typeface="Georgia" pitchFamily="18" charset="0"/>
          <a:ea typeface="+mn-ea"/>
          <a:cs typeface="+mn-cs"/>
        </a:defRPr>
      </a:lvl3pPr>
      <a:lvl4pPr marL="806450" indent="-176213" algn="l" defTabSz="914400" rtl="0" eaLnBrk="1" latinLnBrk="0" hangingPunct="1">
        <a:spcBef>
          <a:spcPct val="20000"/>
        </a:spcBef>
        <a:buClr>
          <a:schemeClr val="accent1"/>
        </a:buClr>
        <a:buSzPct val="85000"/>
        <a:buFont typeface="Courier New"/>
        <a:buChar char="o"/>
        <a:defRPr sz="1000" kern="1200">
          <a:solidFill>
            <a:schemeClr val="accent3"/>
          </a:solidFill>
          <a:latin typeface="Georgia" pitchFamily="18" charset="0"/>
          <a:ea typeface="+mn-ea"/>
          <a:cs typeface="+mn-cs"/>
        </a:defRPr>
      </a:lvl4pPr>
      <a:lvl5pPr marL="984250" indent="-177800" algn="l" defTabSz="914400" rtl="0" eaLnBrk="1" latinLnBrk="0" hangingPunct="1">
        <a:spcBef>
          <a:spcPct val="20000"/>
        </a:spcBef>
        <a:buClr>
          <a:schemeClr val="accent1"/>
        </a:buClr>
        <a:buSzPct val="85000"/>
        <a:buFont typeface="Courier New"/>
        <a:buChar char="o"/>
        <a:defRPr sz="800" kern="1200">
          <a:solidFill>
            <a:schemeClr val="accent3"/>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cfms.se/bibliotek/ljudfiler/" TargetMode="External"/><Relationship Id="rId2" Type="http://schemas.openxmlformats.org/officeDocument/2006/relationships/notesSlide" Target="../notesSlides/notesSlide40.xml"/><Relationship Id="rId1" Type="http://schemas.openxmlformats.org/officeDocument/2006/relationships/slideLayout" Target="../slideLayouts/slideLayout6.xml"/><Relationship Id="rId4" Type="http://schemas.openxmlformats.org/officeDocument/2006/relationships/hyperlink" Target="https://jagh&#228;rnu.s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Rak 4"/>
          <p:cNvCxnSpPr/>
          <p:nvPr/>
        </p:nvCxnSpPr>
        <p:spPr>
          <a:xfrm>
            <a:off x="1043607" y="2413537"/>
            <a:ext cx="6840761" cy="0"/>
          </a:xfrm>
          <a:prstGeom prst="line">
            <a:avLst/>
          </a:prstGeom>
          <a:ln w="3175" cmpd="sng">
            <a:solidFill>
              <a:schemeClr val="accent5"/>
            </a:solidFill>
          </a:ln>
          <a:effectLst/>
        </p:spPr>
        <p:style>
          <a:lnRef idx="2">
            <a:schemeClr val="accent1"/>
          </a:lnRef>
          <a:fillRef idx="0">
            <a:schemeClr val="accent1"/>
          </a:fillRef>
          <a:effectRef idx="1">
            <a:schemeClr val="accent1"/>
          </a:effectRef>
          <a:fontRef idx="minor">
            <a:schemeClr val="tx1"/>
          </a:fontRef>
        </p:style>
      </p:cxnSp>
      <p:sp>
        <p:nvSpPr>
          <p:cNvPr id="6" name="Underrubrik 2"/>
          <p:cNvSpPr txBox="1">
            <a:spLocks/>
          </p:cNvSpPr>
          <p:nvPr/>
        </p:nvSpPr>
        <p:spPr>
          <a:xfrm>
            <a:off x="960563" y="2491277"/>
            <a:ext cx="5328592" cy="158233"/>
          </a:xfrm>
          <a:prstGeom prst="rect">
            <a:avLst/>
          </a:prstGeom>
        </p:spPr>
        <p:txBody>
          <a:bodyPr tIns="0">
            <a:normAutofit fontScale="92500" lnSpcReduction="20000"/>
          </a:bodyPr>
          <a:lstStyle>
            <a:lvl1pPr marL="0" marR="0" indent="0" algn="l" defTabSz="914400" rtl="0" eaLnBrk="1" fontAlgn="auto" latinLnBrk="0" hangingPunct="1">
              <a:lnSpc>
                <a:spcPct val="100000"/>
              </a:lnSpc>
              <a:spcBef>
                <a:spcPts val="960"/>
              </a:spcBef>
              <a:spcAft>
                <a:spcPts val="0"/>
              </a:spcAft>
              <a:buClr>
                <a:schemeClr val="accent1"/>
              </a:buClr>
              <a:buSzPct val="85000"/>
              <a:buFontTx/>
              <a:buNone/>
              <a:tabLst/>
              <a:defRPr sz="1000" b="0" i="0" kern="1200">
                <a:solidFill>
                  <a:srgbClr val="4D4F53"/>
                </a:solidFill>
                <a:latin typeface="+mj-lt"/>
                <a:ea typeface="+mn-ea"/>
                <a:cs typeface="+mn-cs"/>
              </a:defRPr>
            </a:lvl1pPr>
            <a:lvl2pPr marL="4572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2pPr>
            <a:lvl3pPr marL="914400" indent="0" algn="ctr" defTabSz="914400" rtl="0" eaLnBrk="1" latinLnBrk="0" hangingPunct="1">
              <a:spcBef>
                <a:spcPct val="20000"/>
              </a:spcBef>
              <a:buClr>
                <a:schemeClr val="accent1"/>
              </a:buClr>
              <a:buSzPct val="85000"/>
              <a:buFont typeface="Courier New"/>
              <a:buNone/>
              <a:defRPr sz="1400" kern="1200">
                <a:solidFill>
                  <a:schemeClr val="tx1">
                    <a:tint val="75000"/>
                  </a:schemeClr>
                </a:solidFill>
                <a:latin typeface="Georgia" pitchFamily="18" charset="0"/>
                <a:ea typeface="+mn-ea"/>
                <a:cs typeface="+mn-cs"/>
              </a:defRPr>
            </a:lvl3pPr>
            <a:lvl4pPr marL="1371600" indent="0" algn="ctr" defTabSz="914400" rtl="0" eaLnBrk="1" latinLnBrk="0" hangingPunct="1">
              <a:spcBef>
                <a:spcPct val="20000"/>
              </a:spcBef>
              <a:buClr>
                <a:schemeClr val="accent1"/>
              </a:buClr>
              <a:buSzPct val="85000"/>
              <a:buFont typeface="Courier New"/>
              <a:buNone/>
              <a:defRPr sz="1000" kern="1200">
                <a:solidFill>
                  <a:schemeClr val="tx1">
                    <a:tint val="75000"/>
                  </a:schemeClr>
                </a:solidFill>
                <a:latin typeface="Georgia" pitchFamily="18" charset="0"/>
                <a:ea typeface="+mn-ea"/>
                <a:cs typeface="+mn-cs"/>
              </a:defRPr>
            </a:lvl4pPr>
            <a:lvl5pPr marL="1828800" indent="0" algn="ctr" defTabSz="914400" rtl="0" eaLnBrk="1" latinLnBrk="0" hangingPunct="1">
              <a:spcBef>
                <a:spcPct val="20000"/>
              </a:spcBef>
              <a:buClr>
                <a:schemeClr val="accent1"/>
              </a:buClr>
              <a:buSzPct val="85000"/>
              <a:buFont typeface="Courier New"/>
              <a:buNone/>
              <a:defRPr sz="800" kern="1200">
                <a:solidFill>
                  <a:schemeClr val="tx1">
                    <a:tint val="75000"/>
                  </a:schemeClr>
                </a:solidFill>
                <a:latin typeface="Georgia" pitchFamily="18" charset="0"/>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sv-SE" dirty="0"/>
          </a:p>
        </p:txBody>
      </p:sp>
      <p:sp>
        <p:nvSpPr>
          <p:cNvPr id="7" name="Rubrik 3"/>
          <p:cNvSpPr txBox="1">
            <a:spLocks/>
          </p:cNvSpPr>
          <p:nvPr/>
        </p:nvSpPr>
        <p:spPr>
          <a:xfrm>
            <a:off x="990600" y="361950"/>
            <a:ext cx="7600782" cy="481258"/>
          </a:xfrm>
          <a:prstGeom prst="rect">
            <a:avLst/>
          </a:prstGeom>
        </p:spPr>
        <p:txBody>
          <a:bodyPr/>
          <a:lstStyle>
            <a:lvl1pPr algn="l" defTabSz="914400" rtl="0" eaLnBrk="1" latinLnBrk="0" hangingPunct="1">
              <a:spcBef>
                <a:spcPct val="0"/>
              </a:spcBef>
              <a:buNone/>
              <a:defRPr sz="2400" b="1" i="0" kern="1200">
                <a:solidFill>
                  <a:schemeClr val="accent1"/>
                </a:solidFill>
                <a:latin typeface="+mj-lt"/>
                <a:ea typeface="Tahoma" pitchFamily="34" charset="0"/>
                <a:cs typeface="Georgia"/>
              </a:defRPr>
            </a:lvl1pPr>
          </a:lstStyle>
          <a:p>
            <a:endParaRPr lang="sv-SE" sz="4000" dirty="0" smtClean="0"/>
          </a:p>
          <a:p>
            <a:r>
              <a:rPr lang="sv-SE" sz="4000" dirty="0" smtClean="0"/>
              <a:t>Vad kan du göra för att sova bättre? – råd och tekniker</a:t>
            </a:r>
            <a:endParaRPr lang="sv-SE" i="1" dirty="0" smtClean="0">
              <a:solidFill>
                <a:srgbClr val="1CA185"/>
              </a:solidFill>
            </a:endParaRPr>
          </a:p>
          <a:p>
            <a:endParaRPr lang="sv-SE" i="1" dirty="0" smtClean="0">
              <a:solidFill>
                <a:srgbClr val="1CA185"/>
              </a:solidFill>
            </a:endParaRPr>
          </a:p>
          <a:p>
            <a:r>
              <a:rPr lang="sv-SE" i="1" dirty="0" smtClean="0">
                <a:solidFill>
                  <a:srgbClr val="1CA185"/>
                </a:solidFill>
              </a:rPr>
              <a:t>Namn</a:t>
            </a:r>
            <a:endParaRPr lang="sv-SE" i="1" dirty="0">
              <a:solidFill>
                <a:srgbClr val="1CA185"/>
              </a:solidFill>
            </a:endParaRPr>
          </a:p>
          <a:p>
            <a:r>
              <a:rPr lang="sv-SE" i="1" dirty="0">
                <a:solidFill>
                  <a:srgbClr val="1CA185"/>
                </a:solidFill>
              </a:rPr>
              <a:t>Titel</a:t>
            </a:r>
          </a:p>
          <a:p>
            <a:r>
              <a:rPr lang="sv-SE" i="1" dirty="0">
                <a:solidFill>
                  <a:srgbClr val="1CA185"/>
                </a:solidFill>
              </a:rPr>
              <a:t>Mottagning</a:t>
            </a:r>
          </a:p>
          <a:p>
            <a:endParaRPr lang="sv-SE" i="1" dirty="0" smtClean="0">
              <a:solidFill>
                <a:srgbClr val="1CA185"/>
              </a:solidFill>
            </a:endParaRPr>
          </a:p>
        </p:txBody>
      </p:sp>
    </p:spTree>
    <p:extLst>
      <p:ext uri="{BB962C8B-B14F-4D97-AF65-F5344CB8AC3E}">
        <p14:creationId xmlns:p14="http://schemas.microsoft.com/office/powerpoint/2010/main" val="2435579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2. Dygnsrytmen</a:t>
            </a:r>
            <a:endParaRPr lang="sv-SE" dirty="0"/>
          </a:p>
        </p:txBody>
      </p:sp>
      <p:sp>
        <p:nvSpPr>
          <p:cNvPr id="3" name="Underrubrik 2"/>
          <p:cNvSpPr>
            <a:spLocks noGrp="1"/>
          </p:cNvSpPr>
          <p:nvPr>
            <p:ph type="subTitle" idx="1"/>
          </p:nvPr>
        </p:nvSpPr>
        <p:spPr/>
        <p:txBody>
          <a:bodyPr>
            <a:normAutofit/>
          </a:bodyPr>
          <a:lstStyle/>
          <a:p>
            <a:r>
              <a:rPr lang="sv-SE" sz="2000" dirty="0" smtClean="0"/>
              <a:t>Melatonin</a:t>
            </a:r>
          </a:p>
          <a:p>
            <a:r>
              <a:rPr lang="sv-SE" sz="2000" dirty="0" smtClean="0"/>
              <a:t>Kroppstemperatur</a:t>
            </a:r>
            <a:endParaRPr lang="sv-SE" sz="2000" dirty="0"/>
          </a:p>
        </p:txBody>
      </p:sp>
    </p:spTree>
    <p:extLst>
      <p:ext uri="{BB962C8B-B14F-4D97-AF65-F5344CB8AC3E}">
        <p14:creationId xmlns:p14="http://schemas.microsoft.com/office/powerpoint/2010/main" val="2313337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pic>
        <p:nvPicPr>
          <p:cNvPr id="4" name="Bildobjekt 3"/>
          <p:cNvPicPr>
            <a:picLocks noChangeAspect="1"/>
          </p:cNvPicPr>
          <p:nvPr/>
        </p:nvPicPr>
        <p:blipFill>
          <a:blip r:embed="rId3"/>
          <a:stretch>
            <a:fillRect/>
          </a:stretch>
        </p:blipFill>
        <p:spPr>
          <a:xfrm>
            <a:off x="3505200" y="1110919"/>
            <a:ext cx="5162872" cy="3085253"/>
          </a:xfrm>
          <a:prstGeom prst="rect">
            <a:avLst/>
          </a:prstGeom>
        </p:spPr>
      </p:pic>
      <p:sp>
        <p:nvSpPr>
          <p:cNvPr id="3" name="Underrubrik 2"/>
          <p:cNvSpPr>
            <a:spLocks noGrp="1"/>
          </p:cNvSpPr>
          <p:nvPr>
            <p:ph type="subTitle" idx="1"/>
          </p:nvPr>
        </p:nvSpPr>
        <p:spPr>
          <a:xfrm>
            <a:off x="685800" y="1428750"/>
            <a:ext cx="4449356" cy="2592293"/>
          </a:xfrm>
        </p:spPr>
        <p:txBody>
          <a:bodyPr/>
          <a:lstStyle/>
          <a:p>
            <a:endParaRPr lang="sv-SE" dirty="0" smtClean="0"/>
          </a:p>
          <a:p>
            <a:r>
              <a:rPr lang="sv-SE" dirty="0"/>
              <a:t>Melatonin (röd</a:t>
            </a:r>
            <a:r>
              <a:rPr lang="sv-SE" dirty="0" smtClean="0"/>
              <a:t>)</a:t>
            </a:r>
          </a:p>
          <a:p>
            <a:r>
              <a:rPr lang="sv-SE" dirty="0" smtClean="0"/>
              <a:t>Kroppstemperatur (blå)</a:t>
            </a:r>
          </a:p>
          <a:p>
            <a:endParaRPr lang="sv-SE" dirty="0"/>
          </a:p>
        </p:txBody>
      </p:sp>
    </p:spTree>
    <p:extLst>
      <p:ext uri="{BB962C8B-B14F-4D97-AF65-F5344CB8AC3E}">
        <p14:creationId xmlns:p14="http://schemas.microsoft.com/office/powerpoint/2010/main" val="3133971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4113388" cy="1143210"/>
          </a:xfrm>
        </p:spPr>
        <p:txBody>
          <a:bodyPr/>
          <a:lstStyle/>
          <a:p>
            <a:r>
              <a:rPr lang="sv-SE" dirty="0" smtClean="0"/>
              <a:t>3. Stress- eller aktiveringsnivån</a:t>
            </a:r>
            <a:endParaRPr lang="sv-SE" dirty="0"/>
          </a:p>
        </p:txBody>
      </p:sp>
      <p:sp>
        <p:nvSpPr>
          <p:cNvPr id="3" name="Underrubrik 2"/>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1486601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t>Om sömnbesvär</a:t>
            </a:r>
            <a:endParaRPr lang="sv-SE" dirty="0"/>
          </a:p>
        </p:txBody>
      </p:sp>
    </p:spTree>
    <p:extLst>
      <p:ext uri="{BB962C8B-B14F-4D97-AF65-F5344CB8AC3E}">
        <p14:creationId xmlns:p14="http://schemas.microsoft.com/office/powerpoint/2010/main" val="1522085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normAutofit/>
          </a:bodyPr>
          <a:lstStyle/>
          <a:p>
            <a:r>
              <a:rPr lang="sv-SE" dirty="0" smtClean="0"/>
              <a:t>Om sömnbesvär</a:t>
            </a:r>
            <a:endParaRPr lang="sv-SE" dirty="0"/>
          </a:p>
        </p:txBody>
      </p:sp>
      <p:sp>
        <p:nvSpPr>
          <p:cNvPr id="9" name="Underrubrik 8"/>
          <p:cNvSpPr>
            <a:spLocks noGrp="1"/>
          </p:cNvSpPr>
          <p:nvPr>
            <p:ph type="subTitle" idx="1"/>
          </p:nvPr>
        </p:nvSpPr>
        <p:spPr>
          <a:xfrm>
            <a:off x="842724" y="1352550"/>
            <a:ext cx="6753612" cy="2731373"/>
          </a:xfrm>
        </p:spPr>
        <p:txBody>
          <a:bodyPr>
            <a:normAutofit/>
          </a:bodyPr>
          <a:lstStyle/>
          <a:p>
            <a:endParaRPr lang="sv-SE" sz="2000" dirty="0" smtClean="0"/>
          </a:p>
          <a:p>
            <a:r>
              <a:rPr lang="sv-SE" altLang="sv-SE" sz="2000" dirty="0" smtClean="0"/>
              <a:t>24 % besvär tre eller fler nätter/vecka (2010)</a:t>
            </a:r>
          </a:p>
          <a:p>
            <a:r>
              <a:rPr lang="sv-SE" altLang="sv-SE" sz="2000" dirty="0" smtClean="0"/>
              <a:t>Ca 1 av 10 har </a:t>
            </a:r>
            <a:r>
              <a:rPr lang="sv-SE" altLang="sv-SE" sz="2000" dirty="0" err="1" smtClean="0"/>
              <a:t>insomni</a:t>
            </a:r>
            <a:endParaRPr lang="sv-SE" altLang="sv-SE" sz="2000" dirty="0" smtClean="0"/>
          </a:p>
          <a:p>
            <a:r>
              <a:rPr lang="sv-SE" altLang="sv-SE" sz="2000" dirty="0" smtClean="0"/>
              <a:t>Ökning sedan mitten av 90-talet</a:t>
            </a:r>
          </a:p>
          <a:p>
            <a:pPr marL="0" indent="0">
              <a:buNone/>
            </a:pPr>
            <a:endParaRPr lang="sv-SE" sz="2000" dirty="0" smtClean="0"/>
          </a:p>
          <a:p>
            <a:endParaRPr lang="sv-SE" sz="2000" dirty="0"/>
          </a:p>
        </p:txBody>
      </p:sp>
    </p:spTree>
    <p:extLst>
      <p:ext uri="{BB962C8B-B14F-4D97-AF65-F5344CB8AC3E}">
        <p14:creationId xmlns:p14="http://schemas.microsoft.com/office/powerpoint/2010/main" val="960888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ltLang="sv-SE" dirty="0" smtClean="0"/>
              <a:t>Orsaker </a:t>
            </a:r>
            <a:r>
              <a:rPr lang="sv-SE" altLang="sv-SE" dirty="0"/>
              <a:t>till sömnbesvär</a:t>
            </a:r>
            <a:endParaRPr lang="sv-SE" dirty="0"/>
          </a:p>
        </p:txBody>
      </p:sp>
      <p:sp>
        <p:nvSpPr>
          <p:cNvPr id="3" name="Underrubrik 2"/>
          <p:cNvSpPr>
            <a:spLocks noGrp="1"/>
          </p:cNvSpPr>
          <p:nvPr>
            <p:ph type="subTitle" idx="1"/>
          </p:nvPr>
        </p:nvSpPr>
        <p:spPr>
          <a:xfrm>
            <a:off x="842724" y="1794124"/>
            <a:ext cx="4305340" cy="2289799"/>
          </a:xfrm>
        </p:spPr>
        <p:txBody>
          <a:bodyPr/>
          <a:lstStyle/>
          <a:p>
            <a:r>
              <a:rPr lang="sv-SE" altLang="sv-SE" sz="1800" dirty="0" smtClean="0"/>
              <a:t>Medicinska</a:t>
            </a:r>
          </a:p>
          <a:p>
            <a:r>
              <a:rPr lang="sv-SE" altLang="sv-SE" sz="1800" dirty="0" smtClean="0"/>
              <a:t>Psykologiska</a:t>
            </a:r>
          </a:p>
          <a:p>
            <a:r>
              <a:rPr lang="sv-SE" altLang="sv-SE" sz="1800" dirty="0" smtClean="0"/>
              <a:t>Miljöfaktorer</a:t>
            </a:r>
          </a:p>
          <a:p>
            <a:endParaRPr lang="sv-SE" altLang="sv-SE" sz="1800" dirty="0" smtClean="0"/>
          </a:p>
          <a:p>
            <a:endParaRPr lang="sv-SE" dirty="0"/>
          </a:p>
        </p:txBody>
      </p:sp>
    </p:spTree>
    <p:extLst>
      <p:ext uri="{BB962C8B-B14F-4D97-AF65-F5344CB8AC3E}">
        <p14:creationId xmlns:p14="http://schemas.microsoft.com/office/powerpoint/2010/main" val="3030087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KBT och sömn</a:t>
            </a:r>
            <a:endParaRPr lang="sv-SE" dirty="0"/>
          </a:p>
        </p:txBody>
      </p:sp>
      <p:sp>
        <p:nvSpPr>
          <p:cNvPr id="3" name="Underrubrik 2"/>
          <p:cNvSpPr>
            <a:spLocks noGrp="1"/>
          </p:cNvSpPr>
          <p:nvPr>
            <p:ph type="subTitle" idx="1"/>
          </p:nvPr>
        </p:nvSpPr>
        <p:spPr/>
        <p:txBody>
          <a:bodyPr/>
          <a:lstStyle/>
          <a:p>
            <a:endParaRPr lang="sv-SE" dirty="0"/>
          </a:p>
        </p:txBody>
      </p:sp>
      <p:pic>
        <p:nvPicPr>
          <p:cNvPr id="4" name="Bildobjekt 3"/>
          <p:cNvPicPr>
            <a:picLocks noChangeAspect="1"/>
          </p:cNvPicPr>
          <p:nvPr/>
        </p:nvPicPr>
        <p:blipFill>
          <a:blip r:embed="rId3"/>
          <a:stretch>
            <a:fillRect/>
          </a:stretch>
        </p:blipFill>
        <p:spPr>
          <a:xfrm>
            <a:off x="457200" y="1504950"/>
            <a:ext cx="5943600" cy="3018028"/>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a:xfrm>
            <a:off x="539552" y="2139702"/>
            <a:ext cx="8127438" cy="614544"/>
          </a:xfrm>
        </p:spPr>
        <p:txBody>
          <a:bodyPr/>
          <a:lstStyle/>
          <a:p>
            <a:r>
              <a:rPr lang="sv-SE" dirty="0" smtClean="0"/>
              <a:t/>
            </a:r>
            <a:br>
              <a:rPr lang="sv-SE" dirty="0" smtClean="0"/>
            </a:br>
            <a:r>
              <a:rPr lang="sv-SE" dirty="0"/>
              <a:t/>
            </a:r>
            <a:br>
              <a:rPr lang="sv-SE" dirty="0"/>
            </a:br>
            <a:r>
              <a:rPr lang="sv-SE" altLang="sv-SE" dirty="0"/>
              <a:t>Vad kan vi göra för att sova bättre?</a:t>
            </a:r>
          </a:p>
        </p:txBody>
      </p:sp>
    </p:spTree>
    <p:extLst>
      <p:ext uri="{BB962C8B-B14F-4D97-AF65-F5344CB8AC3E}">
        <p14:creationId xmlns:p14="http://schemas.microsoft.com/office/powerpoint/2010/main" val="31892994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a:xfrm>
            <a:off x="534812" y="818940"/>
            <a:ext cx="6094588" cy="481258"/>
          </a:xfrm>
        </p:spPr>
        <p:txBody>
          <a:bodyPr>
            <a:normAutofit fontScale="90000"/>
          </a:bodyPr>
          <a:lstStyle/>
          <a:p>
            <a:r>
              <a:rPr lang="sv-SE" dirty="0" smtClean="0"/>
              <a:t>Åtgärder och tekniker för att sova bättre</a:t>
            </a:r>
            <a:endParaRPr lang="sv-SE" dirty="0"/>
          </a:p>
        </p:txBody>
      </p:sp>
      <p:sp>
        <p:nvSpPr>
          <p:cNvPr id="9" name="Underrubrik 8"/>
          <p:cNvSpPr>
            <a:spLocks noGrp="1"/>
          </p:cNvSpPr>
          <p:nvPr>
            <p:ph type="subTitle" idx="1"/>
          </p:nvPr>
        </p:nvSpPr>
        <p:spPr>
          <a:xfrm>
            <a:off x="842724" y="1635646"/>
            <a:ext cx="6753612" cy="2448277"/>
          </a:xfrm>
        </p:spPr>
        <p:txBody>
          <a:bodyPr>
            <a:normAutofit/>
          </a:bodyPr>
          <a:lstStyle/>
          <a:p>
            <a:r>
              <a:rPr lang="sv-SE" altLang="sv-SE" sz="2000" dirty="0" smtClean="0"/>
              <a:t>Sömnhygien</a:t>
            </a:r>
          </a:p>
          <a:p>
            <a:r>
              <a:rPr lang="sv-SE" altLang="sv-SE" sz="2000" dirty="0"/>
              <a:t>Stimuluskontroll</a:t>
            </a:r>
            <a:endParaRPr lang="sv-SE" altLang="sv-SE" sz="2000" dirty="0" smtClean="0"/>
          </a:p>
          <a:p>
            <a:r>
              <a:rPr lang="sv-SE" altLang="sv-SE" sz="2000" dirty="0" smtClean="0"/>
              <a:t>Sömnrestriktion</a:t>
            </a:r>
          </a:p>
          <a:p>
            <a:r>
              <a:rPr lang="sv-SE" altLang="sv-SE" sz="2000" dirty="0" smtClean="0"/>
              <a:t>Attityden till sömn</a:t>
            </a:r>
          </a:p>
          <a:p>
            <a:endParaRPr lang="sv-SE" sz="2000" dirty="0" smtClean="0"/>
          </a:p>
          <a:p>
            <a:endParaRPr lang="sv-SE" sz="2000" dirty="0" smtClean="0"/>
          </a:p>
          <a:p>
            <a:endParaRPr lang="sv-SE" sz="2000" dirty="0"/>
          </a:p>
        </p:txBody>
      </p:sp>
    </p:spTree>
    <p:extLst>
      <p:ext uri="{BB962C8B-B14F-4D97-AF65-F5344CB8AC3E}">
        <p14:creationId xmlns:p14="http://schemas.microsoft.com/office/powerpoint/2010/main" val="3575814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a:xfrm>
            <a:off x="842724" y="1794124"/>
            <a:ext cx="3369236" cy="1292662"/>
          </a:xfrm>
        </p:spPr>
        <p:txBody>
          <a:bodyPr>
            <a:noAutofit/>
          </a:bodyPr>
          <a:lstStyle/>
          <a:p>
            <a:pPr marL="342900" indent="-342900">
              <a:buNone/>
            </a:pPr>
            <a:r>
              <a:rPr lang="sv-SE" altLang="sv-SE" b="1" dirty="0" smtClean="0"/>
              <a:t>1. Öka ditt sömntryck</a:t>
            </a:r>
          </a:p>
          <a:p>
            <a:pPr marL="342900" indent="-342900"/>
            <a:r>
              <a:rPr lang="sv-SE" altLang="sv-SE" dirty="0" smtClean="0"/>
              <a:t>Regelbundna </a:t>
            </a:r>
            <a:r>
              <a:rPr lang="sv-SE" altLang="sv-SE" dirty="0"/>
              <a:t>sovtider </a:t>
            </a:r>
          </a:p>
          <a:p>
            <a:pPr marL="342900" indent="-342900"/>
            <a:r>
              <a:rPr lang="sv-SE" altLang="sv-SE" dirty="0" smtClean="0"/>
              <a:t>Undvik tupplurar</a:t>
            </a:r>
          </a:p>
          <a:p>
            <a:pPr marL="342900" indent="-342900"/>
            <a:endParaRPr lang="sv-SE" altLang="sv-SE" dirty="0" smtClean="0"/>
          </a:p>
          <a:p>
            <a:endParaRPr lang="sv-SE" dirty="0"/>
          </a:p>
        </p:txBody>
      </p:sp>
    </p:spTree>
    <p:extLst>
      <p:ext uri="{BB962C8B-B14F-4D97-AF65-F5344CB8AC3E}">
        <p14:creationId xmlns:p14="http://schemas.microsoft.com/office/powerpoint/2010/main" val="1909651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r>
              <a:rPr lang="sv-SE" dirty="0" smtClean="0"/>
              <a:t>Innehåll</a:t>
            </a:r>
            <a:endParaRPr lang="sv-SE" dirty="0"/>
          </a:p>
        </p:txBody>
      </p:sp>
      <p:sp>
        <p:nvSpPr>
          <p:cNvPr id="5" name="Underrubrik 4"/>
          <p:cNvSpPr>
            <a:spLocks noGrp="1"/>
          </p:cNvSpPr>
          <p:nvPr>
            <p:ph type="subTitle" idx="1"/>
          </p:nvPr>
        </p:nvSpPr>
        <p:spPr>
          <a:xfrm>
            <a:off x="842724" y="1794124"/>
            <a:ext cx="6681604" cy="2289799"/>
          </a:xfrm>
        </p:spPr>
        <p:txBody>
          <a:bodyPr>
            <a:noAutofit/>
          </a:bodyPr>
          <a:lstStyle/>
          <a:p>
            <a:r>
              <a:rPr lang="sv-SE" altLang="sv-SE" sz="2000" dirty="0"/>
              <a:t>Om sömn</a:t>
            </a:r>
          </a:p>
          <a:p>
            <a:r>
              <a:rPr lang="sv-SE" altLang="sv-SE" sz="2000" dirty="0" smtClean="0"/>
              <a:t>Om sömnbesvär</a:t>
            </a:r>
          </a:p>
          <a:p>
            <a:r>
              <a:rPr lang="sv-SE" altLang="sv-SE" sz="2000" dirty="0"/>
              <a:t>Vad kan vi göra för att sova bättre</a:t>
            </a:r>
            <a:r>
              <a:rPr lang="sv-SE" altLang="sv-SE" sz="2000" dirty="0" smtClean="0"/>
              <a:t>?</a:t>
            </a:r>
          </a:p>
          <a:p>
            <a:r>
              <a:rPr lang="sv-SE" altLang="sv-SE" sz="2000" dirty="0" smtClean="0"/>
              <a:t>Sömnmediciner</a:t>
            </a:r>
          </a:p>
          <a:p>
            <a:r>
              <a:rPr lang="sv-SE" altLang="sv-SE" sz="2000" dirty="0" smtClean="0"/>
              <a:t>Sömnskola</a:t>
            </a:r>
          </a:p>
        </p:txBody>
      </p:sp>
    </p:spTree>
    <p:extLst>
      <p:ext uri="{BB962C8B-B14F-4D97-AF65-F5344CB8AC3E}">
        <p14:creationId xmlns:p14="http://schemas.microsoft.com/office/powerpoint/2010/main" val="180141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p:txBody>
          <a:bodyPr>
            <a:normAutofit/>
          </a:bodyPr>
          <a:lstStyle/>
          <a:p>
            <a:pPr>
              <a:buNone/>
            </a:pPr>
            <a:r>
              <a:rPr lang="sv-SE" altLang="sv-SE" b="1" dirty="0" smtClean="0"/>
              <a:t>1. Öka ditt sömntryck</a:t>
            </a:r>
          </a:p>
          <a:p>
            <a:r>
              <a:rPr lang="sv-SE" altLang="sv-SE" dirty="0" smtClean="0"/>
              <a:t>Var aktiv dagtid</a:t>
            </a:r>
          </a:p>
          <a:p>
            <a:r>
              <a:rPr lang="sv-SE" altLang="sv-SE" dirty="0" smtClean="0"/>
              <a:t>Fysisk aktivitet</a:t>
            </a:r>
          </a:p>
          <a:p>
            <a:endParaRPr lang="sv-SE"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p:txBody>
          <a:bodyPr/>
          <a:lstStyle/>
          <a:p>
            <a:pPr marL="342900" indent="-342900">
              <a:buNone/>
            </a:pPr>
            <a:r>
              <a:rPr lang="sv-SE" altLang="sv-SE" b="1" dirty="0" smtClean="0"/>
              <a:t>2. Hjälp dygnsrytmen</a:t>
            </a:r>
          </a:p>
          <a:p>
            <a:r>
              <a:rPr lang="sv-SE" altLang="sv-SE" dirty="0" smtClean="0"/>
              <a:t>Ljus/mörker </a:t>
            </a:r>
          </a:p>
          <a:p>
            <a:r>
              <a:rPr lang="sv-SE" altLang="sv-SE" dirty="0" smtClean="0"/>
              <a:t>Temperatur</a:t>
            </a:r>
          </a:p>
          <a:p>
            <a:endParaRPr lang="sv-SE"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p:txBody>
          <a:bodyPr>
            <a:normAutofit/>
          </a:bodyPr>
          <a:lstStyle/>
          <a:p>
            <a:pPr>
              <a:buNone/>
            </a:pPr>
            <a:r>
              <a:rPr lang="sv-SE" altLang="sv-SE" b="1" dirty="0" smtClean="0"/>
              <a:t>3. Sänk din aktivering</a:t>
            </a:r>
          </a:p>
          <a:p>
            <a:r>
              <a:rPr lang="sv-SE" dirty="0"/>
              <a:t>Avslappnings-/andningsövningar</a:t>
            </a:r>
          </a:p>
          <a:p>
            <a:r>
              <a:rPr lang="sv-SE" altLang="sv-SE" dirty="0" smtClean="0"/>
              <a:t>Hantera oro</a:t>
            </a:r>
          </a:p>
          <a:p>
            <a:r>
              <a:rPr lang="sv-SE" altLang="sv-SE" dirty="0" err="1" smtClean="0"/>
              <a:t>Mindfulness</a:t>
            </a:r>
            <a:endParaRPr lang="sv-SE" altLang="sv-SE"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Sömnhygien</a:t>
            </a:r>
            <a:endParaRPr lang="sv-SE" dirty="0"/>
          </a:p>
        </p:txBody>
      </p:sp>
      <p:sp>
        <p:nvSpPr>
          <p:cNvPr id="3" name="Underrubrik 2"/>
          <p:cNvSpPr>
            <a:spLocks noGrp="1"/>
          </p:cNvSpPr>
          <p:nvPr>
            <p:ph type="subTitle" idx="1"/>
          </p:nvPr>
        </p:nvSpPr>
        <p:spPr/>
        <p:txBody>
          <a:bodyPr/>
          <a:lstStyle/>
          <a:p>
            <a:r>
              <a:rPr lang="sv-SE" dirty="0" smtClean="0"/>
              <a:t>Kost</a:t>
            </a:r>
          </a:p>
          <a:p>
            <a:r>
              <a:rPr lang="sv-SE" dirty="0" smtClean="0"/>
              <a:t>Koffein</a:t>
            </a:r>
          </a:p>
          <a:p>
            <a:r>
              <a:rPr lang="sv-SE" dirty="0" smtClean="0"/>
              <a:t>Nikotin</a:t>
            </a:r>
          </a:p>
          <a:p>
            <a:r>
              <a:rPr lang="sv-SE" dirty="0" smtClean="0"/>
              <a:t>Alkohol</a:t>
            </a:r>
            <a:endParaRPr lang="sv-SE"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Stimuluskontroll</a:t>
            </a:r>
            <a:endParaRPr lang="sv-SE" dirty="0"/>
          </a:p>
        </p:txBody>
      </p:sp>
      <p:sp>
        <p:nvSpPr>
          <p:cNvPr id="4" name="Text Box 15"/>
          <p:cNvSpPr txBox="1">
            <a:spLocks noGrp="1" noChangeArrowheads="1"/>
          </p:cNvSpPr>
          <p:nvPr>
            <p:ph type="subTitle" idx="1"/>
          </p:nvPr>
        </p:nvSpPr>
        <p:spPr bwMode="auto">
          <a:xfrm>
            <a:off x="842724" y="1794124"/>
            <a:ext cx="5601484" cy="47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sv-SE" altLang="sv-SE" sz="2800" dirty="0" smtClean="0"/>
              <a:t> </a:t>
            </a:r>
            <a:endParaRPr lang="sv-SE" altLang="sv-SE" sz="2800" dirty="0"/>
          </a:p>
        </p:txBody>
      </p:sp>
    </p:spTree>
    <p:extLst>
      <p:ext uri="{BB962C8B-B14F-4D97-AF65-F5344CB8AC3E}">
        <p14:creationId xmlns:p14="http://schemas.microsoft.com/office/powerpoint/2010/main" val="165004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Stimuluskontroll</a:t>
            </a:r>
            <a:endParaRPr lang="sv-SE" dirty="0"/>
          </a:p>
        </p:txBody>
      </p:sp>
      <p:sp>
        <p:nvSpPr>
          <p:cNvPr id="3" name="Underrubrik 2"/>
          <p:cNvSpPr>
            <a:spLocks noGrp="1"/>
          </p:cNvSpPr>
          <p:nvPr>
            <p:ph type="subTitle" idx="1"/>
          </p:nvPr>
        </p:nvSpPr>
        <p:spPr/>
        <p:txBody>
          <a:bodyPr/>
          <a:lstStyle/>
          <a:p>
            <a:endParaRPr lang="sv-SE" dirty="0"/>
          </a:p>
        </p:txBody>
      </p:sp>
      <p:pic>
        <p:nvPicPr>
          <p:cNvPr id="4" name="Bildobjekt 3"/>
          <p:cNvPicPr>
            <a:picLocks noChangeAspect="1"/>
          </p:cNvPicPr>
          <p:nvPr/>
        </p:nvPicPr>
        <p:blipFill>
          <a:blip r:embed="rId3"/>
          <a:stretch>
            <a:fillRect/>
          </a:stretch>
        </p:blipFill>
        <p:spPr>
          <a:xfrm>
            <a:off x="1066800" y="1504950"/>
            <a:ext cx="5600700" cy="2842461"/>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Stimuluskontroll</a:t>
            </a:r>
            <a:endParaRPr lang="sv-SE" dirty="0"/>
          </a:p>
        </p:txBody>
      </p:sp>
      <p:sp>
        <p:nvSpPr>
          <p:cNvPr id="3" name="Underrubrik 2"/>
          <p:cNvSpPr>
            <a:spLocks noGrp="1"/>
          </p:cNvSpPr>
          <p:nvPr>
            <p:ph type="subTitle" idx="1"/>
          </p:nvPr>
        </p:nvSpPr>
        <p:spPr>
          <a:xfrm>
            <a:off x="842724" y="1794124"/>
            <a:ext cx="5817508" cy="2289799"/>
          </a:xfrm>
        </p:spPr>
        <p:txBody>
          <a:bodyPr>
            <a:normAutofit/>
          </a:bodyPr>
          <a:lstStyle/>
          <a:p>
            <a:r>
              <a:rPr lang="sv-SE" altLang="sv-SE" sz="1800" dirty="0"/>
              <a:t>Sängen/sovrummet enbart till sömn (och sex</a:t>
            </a:r>
            <a:r>
              <a:rPr lang="sv-SE" altLang="sv-SE" sz="1800" dirty="0" smtClean="0"/>
              <a:t>)</a:t>
            </a:r>
            <a:endParaRPr lang="sv-SE" altLang="sv-SE" sz="1800" dirty="0"/>
          </a:p>
          <a:p>
            <a:endParaRPr lang="sv-SE" altLang="sv-SE" sz="1800" dirty="0"/>
          </a:p>
          <a:p>
            <a:r>
              <a:rPr lang="sv-SE" altLang="sv-SE" sz="1800" dirty="0" smtClean="0"/>
              <a:t>Kvällsrutin</a:t>
            </a:r>
            <a:endParaRPr lang="sv-SE" altLang="sv-SE" sz="1800" dirty="0"/>
          </a:p>
          <a:p>
            <a:endParaRPr lang="sv-SE" altLang="sv-SE" sz="1800" dirty="0" smtClean="0"/>
          </a:p>
          <a:p>
            <a:endParaRPr lang="sv-SE" dirty="0"/>
          </a:p>
        </p:txBody>
      </p:sp>
    </p:spTree>
    <p:extLst>
      <p:ext uri="{BB962C8B-B14F-4D97-AF65-F5344CB8AC3E}">
        <p14:creationId xmlns:p14="http://schemas.microsoft.com/office/powerpoint/2010/main" val="3162833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Stimuluskontroll</a:t>
            </a:r>
            <a:endParaRPr lang="sv-SE" dirty="0"/>
          </a:p>
        </p:txBody>
      </p:sp>
      <p:sp>
        <p:nvSpPr>
          <p:cNvPr id="3" name="Underrubrik 2"/>
          <p:cNvSpPr>
            <a:spLocks noGrp="1"/>
          </p:cNvSpPr>
          <p:nvPr>
            <p:ph type="subTitle" idx="1"/>
          </p:nvPr>
        </p:nvSpPr>
        <p:spPr>
          <a:xfrm>
            <a:off x="842724" y="1794124"/>
            <a:ext cx="5817508" cy="2289799"/>
          </a:xfrm>
        </p:spPr>
        <p:txBody>
          <a:bodyPr/>
          <a:lstStyle/>
          <a:p>
            <a:r>
              <a:rPr lang="sv-SE" altLang="sv-SE" sz="1800" dirty="0" smtClean="0"/>
              <a:t>Gå och lägg dig bara när du är sömnig</a:t>
            </a:r>
          </a:p>
          <a:p>
            <a:endParaRPr lang="sv-SE" altLang="sv-SE" sz="1800" dirty="0" smtClean="0"/>
          </a:p>
          <a:p>
            <a:r>
              <a:rPr lang="sv-SE" altLang="sv-SE" sz="1800" dirty="0" smtClean="0"/>
              <a:t>Stig </a:t>
            </a:r>
            <a:r>
              <a:rPr lang="sv-SE" altLang="sv-SE" sz="1800" dirty="0"/>
              <a:t>upp om du inte somnat inom 20 </a:t>
            </a:r>
            <a:r>
              <a:rPr lang="sv-SE" altLang="sv-SE" sz="1800" dirty="0" smtClean="0"/>
              <a:t>minuter </a:t>
            </a:r>
          </a:p>
          <a:p>
            <a:endParaRPr lang="sv-SE" altLang="sv-SE" sz="1800" dirty="0"/>
          </a:p>
          <a:p>
            <a:r>
              <a:rPr lang="sv-SE" altLang="sv-SE" sz="1800" dirty="0"/>
              <a:t>Upprepa</a:t>
            </a:r>
            <a:r>
              <a:rPr lang="sv-SE" altLang="sv-SE" sz="1800" dirty="0" smtClean="0"/>
              <a:t> den proceduren flera </a:t>
            </a:r>
            <a:r>
              <a:rPr lang="sv-SE" altLang="sv-SE" sz="1800" dirty="0"/>
              <a:t>gånger om det behövs…</a:t>
            </a:r>
          </a:p>
          <a:p>
            <a:endParaRPr lang="sv-SE" dirty="0"/>
          </a:p>
        </p:txBody>
      </p:sp>
    </p:spTree>
    <p:extLst>
      <p:ext uri="{BB962C8B-B14F-4D97-AF65-F5344CB8AC3E}">
        <p14:creationId xmlns:p14="http://schemas.microsoft.com/office/powerpoint/2010/main" val="14281657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Sömnrestriktion</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1483615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ltLang="sv-SE" dirty="0"/>
              <a:t>Sömnrestriktion</a:t>
            </a:r>
            <a:endParaRPr lang="sv-SE" dirty="0"/>
          </a:p>
        </p:txBody>
      </p:sp>
      <p:sp>
        <p:nvSpPr>
          <p:cNvPr id="3" name="Underrubrik 2"/>
          <p:cNvSpPr>
            <a:spLocks noGrp="1"/>
          </p:cNvSpPr>
          <p:nvPr>
            <p:ph type="subTitle" idx="1"/>
          </p:nvPr>
        </p:nvSpPr>
        <p:spPr>
          <a:xfrm>
            <a:off x="842724" y="1794124"/>
            <a:ext cx="7041644" cy="2289799"/>
          </a:xfrm>
        </p:spPr>
        <p:txBody>
          <a:bodyPr/>
          <a:lstStyle/>
          <a:p>
            <a:r>
              <a:rPr lang="sv-SE" altLang="sv-SE" sz="1800" dirty="0" smtClean="0"/>
              <a:t>Öka </a:t>
            </a:r>
            <a:r>
              <a:rPr lang="sv-SE" altLang="sv-SE" sz="1800" dirty="0"/>
              <a:t>sömnkvalitet genom att skapa </a:t>
            </a:r>
            <a:r>
              <a:rPr lang="sv-SE" altLang="sv-SE" sz="1800" dirty="0" smtClean="0"/>
              <a:t>sömnbrist</a:t>
            </a:r>
          </a:p>
          <a:p>
            <a:r>
              <a:rPr lang="sv-SE" altLang="sv-SE" sz="1800" dirty="0" smtClean="0"/>
              <a:t>Tuff men bevisat effektiv metod</a:t>
            </a:r>
          </a:p>
          <a:p>
            <a:r>
              <a:rPr lang="sv-SE" altLang="sv-SE" sz="1800" dirty="0" smtClean="0"/>
              <a:t>Utgå ifrån sömndagbok</a:t>
            </a:r>
          </a:p>
          <a:p>
            <a:endParaRPr lang="sv-SE" altLang="sv-SE" sz="1800" dirty="0" smtClean="0"/>
          </a:p>
          <a:p>
            <a:endParaRPr lang="sv-SE" dirty="0"/>
          </a:p>
        </p:txBody>
      </p:sp>
    </p:spTree>
    <p:extLst>
      <p:ext uri="{BB962C8B-B14F-4D97-AF65-F5344CB8AC3E}">
        <p14:creationId xmlns:p14="http://schemas.microsoft.com/office/powerpoint/2010/main" val="156140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ctrTitle"/>
          </p:nvPr>
        </p:nvSpPr>
        <p:spPr/>
        <p:txBody>
          <a:bodyPr/>
          <a:lstStyle/>
          <a:p>
            <a:r>
              <a:rPr lang="sv-SE" dirty="0" smtClean="0"/>
              <a:t>Om sömn</a:t>
            </a:r>
            <a:endParaRPr lang="sv-SE" dirty="0"/>
          </a:p>
        </p:txBody>
      </p:sp>
    </p:spTree>
    <p:extLst>
      <p:ext uri="{BB962C8B-B14F-4D97-AF65-F5344CB8AC3E}">
        <p14:creationId xmlns:p14="http://schemas.microsoft.com/office/powerpoint/2010/main" val="8904934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Attityden till sömn</a:t>
            </a:r>
            <a:endParaRPr lang="sv-SE" dirty="0"/>
          </a:p>
        </p:txBody>
      </p:sp>
      <p:sp>
        <p:nvSpPr>
          <p:cNvPr id="3" name="Underrubrik 2"/>
          <p:cNvSpPr>
            <a:spLocks noGrp="1"/>
          </p:cNvSpPr>
          <p:nvPr>
            <p:ph type="subTitle" idx="1"/>
          </p:nvPr>
        </p:nvSpPr>
        <p:spPr/>
        <p:txBody>
          <a:bodyPr/>
          <a:lstStyle/>
          <a:p>
            <a:endParaRPr lang="sv-SE" dirty="0"/>
          </a:p>
        </p:txBody>
      </p:sp>
    </p:spTree>
    <p:extLst>
      <p:ext uri="{BB962C8B-B14F-4D97-AF65-F5344CB8AC3E}">
        <p14:creationId xmlns:p14="http://schemas.microsoft.com/office/powerpoint/2010/main" val="106975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ltLang="sv-SE" dirty="0"/>
              <a:t>Sömnmediciner</a:t>
            </a:r>
            <a:endParaRPr lang="sv-SE" dirty="0"/>
          </a:p>
        </p:txBody>
      </p:sp>
      <p:sp>
        <p:nvSpPr>
          <p:cNvPr id="3" name="Underrubrik 2"/>
          <p:cNvSpPr>
            <a:spLocks noGrp="1"/>
          </p:cNvSpPr>
          <p:nvPr>
            <p:ph type="subTitle" idx="1"/>
          </p:nvPr>
        </p:nvSpPr>
        <p:spPr>
          <a:xfrm>
            <a:off x="842724" y="1563638"/>
            <a:ext cx="6033532" cy="2520285"/>
          </a:xfrm>
        </p:spPr>
        <p:txBody>
          <a:bodyPr>
            <a:normAutofit/>
          </a:bodyPr>
          <a:lstStyle/>
          <a:p>
            <a:pPr>
              <a:lnSpc>
                <a:spcPct val="80000"/>
              </a:lnSpc>
              <a:spcBef>
                <a:spcPct val="50000"/>
              </a:spcBef>
              <a:buNone/>
            </a:pPr>
            <a:r>
              <a:rPr lang="sv-SE" altLang="sv-SE" dirty="0" smtClean="0"/>
              <a:t>Fördelar?</a:t>
            </a:r>
            <a:endParaRPr lang="sv-SE" altLang="sv-SE" dirty="0"/>
          </a:p>
          <a:p>
            <a:pPr>
              <a:lnSpc>
                <a:spcPct val="80000"/>
              </a:lnSpc>
              <a:spcBef>
                <a:spcPct val="50000"/>
              </a:spcBef>
            </a:pPr>
            <a:r>
              <a:rPr lang="sv-SE" altLang="sv-SE" dirty="0"/>
              <a:t>Snabb hjälp</a:t>
            </a:r>
          </a:p>
          <a:p>
            <a:pPr>
              <a:lnSpc>
                <a:spcPct val="80000"/>
              </a:lnSpc>
              <a:spcBef>
                <a:spcPct val="50000"/>
              </a:spcBef>
            </a:pPr>
            <a:r>
              <a:rPr lang="sv-SE" altLang="sv-SE" dirty="0"/>
              <a:t>Lätt att </a:t>
            </a:r>
            <a:r>
              <a:rPr lang="sv-SE" altLang="sv-SE" dirty="0" smtClean="0"/>
              <a:t>använda</a:t>
            </a:r>
          </a:p>
          <a:p>
            <a:pPr>
              <a:lnSpc>
                <a:spcPct val="80000"/>
              </a:lnSpc>
              <a:spcBef>
                <a:spcPct val="50000"/>
              </a:spcBef>
            </a:pPr>
            <a:endParaRPr lang="sv-SE" altLang="sv-SE" dirty="0"/>
          </a:p>
          <a:p>
            <a:pPr>
              <a:lnSpc>
                <a:spcPct val="80000"/>
              </a:lnSpc>
              <a:spcBef>
                <a:spcPct val="50000"/>
              </a:spcBef>
              <a:buNone/>
            </a:pPr>
            <a:r>
              <a:rPr lang="sv-SE" altLang="sv-SE" dirty="0" smtClean="0"/>
              <a:t>Nackdelar?</a:t>
            </a:r>
          </a:p>
          <a:p>
            <a:pPr>
              <a:lnSpc>
                <a:spcPct val="80000"/>
              </a:lnSpc>
              <a:spcBef>
                <a:spcPct val="50000"/>
              </a:spcBef>
            </a:pPr>
            <a:r>
              <a:rPr lang="sv-SE" altLang="sv-SE" dirty="0" smtClean="0"/>
              <a:t>Bieffekter</a:t>
            </a:r>
            <a:r>
              <a:rPr lang="sv-SE" altLang="sv-SE" dirty="0"/>
              <a:t>; dåsighet, muntorrhet, yrsel m.fl.</a:t>
            </a:r>
            <a:endParaRPr lang="sv-SE" altLang="sv-SE" dirty="0" smtClean="0"/>
          </a:p>
          <a:p>
            <a:pPr>
              <a:lnSpc>
                <a:spcPct val="80000"/>
              </a:lnSpc>
              <a:spcBef>
                <a:spcPct val="50000"/>
              </a:spcBef>
            </a:pPr>
            <a:r>
              <a:rPr lang="sv-SE" altLang="sv-SE" dirty="0" err="1" smtClean="0"/>
              <a:t>Rebound</a:t>
            </a:r>
            <a:r>
              <a:rPr lang="sv-SE" altLang="sv-SE" dirty="0" err="1"/>
              <a:t>-effekt</a:t>
            </a:r>
            <a:r>
              <a:rPr lang="sv-SE" altLang="sv-SE" dirty="0"/>
              <a:t>; svårare att somna kvällen efter</a:t>
            </a:r>
          </a:p>
          <a:p>
            <a:pPr>
              <a:lnSpc>
                <a:spcPct val="80000"/>
              </a:lnSpc>
              <a:spcBef>
                <a:spcPct val="50000"/>
              </a:spcBef>
            </a:pPr>
            <a:r>
              <a:rPr lang="sv-SE" altLang="sv-SE" dirty="0"/>
              <a:t>Långtidseffekter </a:t>
            </a:r>
            <a:r>
              <a:rPr lang="sv-SE" altLang="sv-SE" dirty="0" smtClean="0"/>
              <a:t>okända</a:t>
            </a:r>
          </a:p>
          <a:p>
            <a:pPr>
              <a:lnSpc>
                <a:spcPct val="80000"/>
              </a:lnSpc>
              <a:spcBef>
                <a:spcPct val="50000"/>
              </a:spcBef>
            </a:pPr>
            <a:r>
              <a:rPr lang="sv-SE" altLang="sv-SE" dirty="0" smtClean="0"/>
              <a:t>Utsättningsbesvär</a:t>
            </a:r>
          </a:p>
          <a:p>
            <a:pPr>
              <a:lnSpc>
                <a:spcPct val="80000"/>
              </a:lnSpc>
              <a:spcBef>
                <a:spcPct val="50000"/>
              </a:spcBef>
            </a:pPr>
            <a:endParaRPr lang="sv-SE" altLang="sv-SE" dirty="0" smtClean="0"/>
          </a:p>
          <a:p>
            <a:endParaRPr lang="sv-SE" dirty="0"/>
          </a:p>
        </p:txBody>
      </p:sp>
    </p:spTree>
    <p:extLst>
      <p:ext uri="{BB962C8B-B14F-4D97-AF65-F5344CB8AC3E}">
        <p14:creationId xmlns:p14="http://schemas.microsoft.com/office/powerpoint/2010/main" val="36887109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”Tablettpsykologi”</a:t>
            </a:r>
            <a:endParaRPr lang="sv-SE" dirty="0"/>
          </a:p>
        </p:txBody>
      </p:sp>
      <p:sp>
        <p:nvSpPr>
          <p:cNvPr id="3" name="Underrubrik 2"/>
          <p:cNvSpPr>
            <a:spLocks noGrp="1"/>
          </p:cNvSpPr>
          <p:nvPr>
            <p:ph type="subTitle" idx="1"/>
          </p:nvPr>
        </p:nvSpPr>
        <p:spPr>
          <a:xfrm>
            <a:off x="533400" y="1809750"/>
            <a:ext cx="3657600" cy="2289799"/>
          </a:xfrm>
        </p:spPr>
        <p:txBody>
          <a:bodyPr/>
          <a:lstStyle/>
          <a:p>
            <a:r>
              <a:rPr lang="sv-SE" dirty="0" smtClean="0"/>
              <a:t>Sömnbrist + tablett = extra god effekt</a:t>
            </a:r>
          </a:p>
          <a:p>
            <a:r>
              <a:rPr lang="sv-SE" dirty="0" smtClean="0"/>
              <a:t>Nästa natt – </a:t>
            </a:r>
            <a:r>
              <a:rPr lang="sv-SE" dirty="0" err="1" smtClean="0"/>
              <a:t>reboundeffekt</a:t>
            </a:r>
            <a:endParaRPr lang="sv-SE" dirty="0" smtClean="0"/>
          </a:p>
          <a:p>
            <a:r>
              <a:rPr lang="sv-SE" dirty="0" smtClean="0"/>
              <a:t>”</a:t>
            </a:r>
            <a:r>
              <a:rPr lang="sv-SE" dirty="0" err="1" smtClean="0"/>
              <a:t>Varannandagsmönster</a:t>
            </a:r>
            <a:r>
              <a:rPr lang="sv-SE" dirty="0" smtClean="0"/>
              <a:t>”</a:t>
            </a:r>
          </a:p>
          <a:p>
            <a:r>
              <a:rPr lang="sv-SE" dirty="0" smtClean="0"/>
              <a:t>Kopplar god sömn till tablett</a:t>
            </a:r>
          </a:p>
          <a:p>
            <a:endParaRPr lang="sv-SE" dirty="0" smtClean="0"/>
          </a:p>
          <a:p>
            <a:endParaRPr lang="sv-SE"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Sammanfattning – vad kan vi göra?</a:t>
            </a:r>
            <a:endParaRPr lang="sv-SE" dirty="0"/>
          </a:p>
        </p:txBody>
      </p:sp>
      <p:sp>
        <p:nvSpPr>
          <p:cNvPr id="3" name="Underrubrik 2"/>
          <p:cNvSpPr>
            <a:spLocks noGrp="1"/>
          </p:cNvSpPr>
          <p:nvPr>
            <p:ph type="subTitle" idx="1"/>
          </p:nvPr>
        </p:nvSpPr>
        <p:spPr>
          <a:xfrm>
            <a:off x="838200" y="1581150"/>
            <a:ext cx="7615476" cy="2590800"/>
          </a:xfrm>
        </p:spPr>
        <p:txBody>
          <a:bodyPr>
            <a:normAutofit/>
          </a:bodyPr>
          <a:lstStyle/>
          <a:p>
            <a:pPr marL="342900" indent="-342900">
              <a:buNone/>
            </a:pPr>
            <a:r>
              <a:rPr lang="sv-SE" altLang="sv-SE" b="1" dirty="0" smtClean="0"/>
              <a:t>Öka ditt sömntryck </a:t>
            </a:r>
            <a:r>
              <a:rPr lang="sv-SE" altLang="sv-SE" dirty="0" smtClean="0"/>
              <a:t>(regelbundna sovtider, undvik tupplurar, fysisk aktivitet)</a:t>
            </a:r>
          </a:p>
          <a:p>
            <a:pPr>
              <a:buNone/>
            </a:pPr>
            <a:r>
              <a:rPr lang="sv-SE" b="1" dirty="0" smtClean="0"/>
              <a:t>Hjälp dygnsrytmen </a:t>
            </a:r>
            <a:r>
              <a:rPr lang="sv-SE" dirty="0" smtClean="0"/>
              <a:t>(ljus/mörker, temperatur)</a:t>
            </a:r>
            <a:r>
              <a:rPr lang="sv-SE" altLang="sv-SE" b="1" dirty="0" smtClean="0"/>
              <a:t> </a:t>
            </a:r>
          </a:p>
          <a:p>
            <a:pPr>
              <a:buNone/>
            </a:pPr>
            <a:r>
              <a:rPr lang="sv-SE" altLang="sv-SE" b="1" dirty="0" smtClean="0"/>
              <a:t>Sänk din aktivering </a:t>
            </a:r>
            <a:r>
              <a:rPr lang="sv-SE" altLang="sv-SE" dirty="0" smtClean="0"/>
              <a:t>(</a:t>
            </a:r>
            <a:r>
              <a:rPr lang="sv-SE" altLang="sv-SE" dirty="0" err="1" smtClean="0"/>
              <a:t>mindfulness</a:t>
            </a:r>
            <a:r>
              <a:rPr lang="sv-SE" altLang="sv-SE" dirty="0" smtClean="0"/>
              <a:t>, hantera oro, a</a:t>
            </a:r>
            <a:r>
              <a:rPr lang="sv-SE" dirty="0" smtClean="0"/>
              <a:t>vslappnings-/andningsövningar)</a:t>
            </a:r>
          </a:p>
          <a:p>
            <a:pPr>
              <a:buNone/>
            </a:pPr>
            <a:r>
              <a:rPr lang="sv-SE" b="1" dirty="0" smtClean="0"/>
              <a:t>Kost, koffein, alkohol, nikotin</a:t>
            </a:r>
          </a:p>
          <a:p>
            <a:pPr>
              <a:buNone/>
            </a:pPr>
            <a:r>
              <a:rPr lang="sv-SE" b="1" dirty="0" smtClean="0"/>
              <a:t>Stimuluskontroll </a:t>
            </a:r>
            <a:r>
              <a:rPr lang="sv-SE" dirty="0" smtClean="0"/>
              <a:t>(sängen till sömn, etablera kvällsrutin, stig upp om vaken) </a:t>
            </a:r>
            <a:endParaRPr lang="sv-SE" b="1" dirty="0" smtClean="0"/>
          </a:p>
          <a:p>
            <a:pPr>
              <a:buNone/>
            </a:pPr>
            <a:r>
              <a:rPr lang="sv-SE" b="1" dirty="0" smtClean="0"/>
              <a:t>Sömnrestriktion</a:t>
            </a:r>
          </a:p>
          <a:p>
            <a:pPr>
              <a:buNone/>
            </a:pPr>
            <a:r>
              <a:rPr lang="sv-SE" b="1" dirty="0" smtClean="0"/>
              <a:t>Testa och utvärdera </a:t>
            </a:r>
            <a:r>
              <a:rPr lang="sv-SE" dirty="0" smtClean="0"/>
              <a:t>(sömndagbok bra hjälpmedel)</a:t>
            </a:r>
          </a:p>
          <a:p>
            <a:pPr>
              <a:buNone/>
            </a:pPr>
            <a:endParaRPr lang="sv-SE" b="1" dirty="0" smtClean="0"/>
          </a:p>
          <a:p>
            <a:pPr>
              <a:buNone/>
            </a:pPr>
            <a:endParaRPr lang="sv-SE" b="1" dirty="0" smtClean="0"/>
          </a:p>
          <a:p>
            <a:pPr>
              <a:buNone/>
            </a:pPr>
            <a:endParaRPr lang="sv-SE" dirty="0" smtClean="0"/>
          </a:p>
          <a:p>
            <a:pPr>
              <a:buNone/>
            </a:pPr>
            <a:endParaRPr lang="sv-SE" dirty="0" smtClean="0"/>
          </a:p>
          <a:p>
            <a:pPr marL="342900" indent="-342900"/>
            <a:endParaRPr lang="sv-SE" dirty="0" smtClean="0"/>
          </a:p>
          <a:p>
            <a:endParaRPr lang="sv-SE"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6125420" cy="481258"/>
          </a:xfrm>
        </p:spPr>
        <p:txBody>
          <a:bodyPr>
            <a:normAutofit fontScale="90000"/>
          </a:bodyPr>
          <a:lstStyle/>
          <a:p>
            <a:r>
              <a:rPr lang="sv-SE" dirty="0" smtClean="0"/>
              <a:t>Övning: Handlingsplan för bättre sömn</a:t>
            </a:r>
            <a:endParaRPr lang="sv-SE" dirty="0"/>
          </a:p>
        </p:txBody>
      </p:sp>
      <p:sp>
        <p:nvSpPr>
          <p:cNvPr id="3" name="Underrubrik 2"/>
          <p:cNvSpPr>
            <a:spLocks noGrp="1"/>
          </p:cNvSpPr>
          <p:nvPr>
            <p:ph type="subTitle" idx="1"/>
          </p:nvPr>
        </p:nvSpPr>
        <p:spPr>
          <a:xfrm>
            <a:off x="842724" y="1794124"/>
            <a:ext cx="5169436" cy="2289799"/>
          </a:xfrm>
        </p:spPr>
        <p:txBody>
          <a:bodyPr/>
          <a:lstStyle/>
          <a:p>
            <a:r>
              <a:rPr lang="sv-SE" dirty="0" smtClean="0"/>
              <a:t>1. Läs igenom listan med faktorer som påverkar vår sömn</a:t>
            </a:r>
          </a:p>
          <a:p>
            <a:r>
              <a:rPr lang="sv-SE" dirty="0" smtClean="0"/>
              <a:t>2. Fundera över vilka faktorer som du kan behöva förändra</a:t>
            </a:r>
          </a:p>
          <a:p>
            <a:r>
              <a:rPr lang="sv-SE" dirty="0" smtClean="0"/>
              <a:t>3. Planera in ett eller flera konkreta steg som du kan ta redan denna vecka </a:t>
            </a:r>
          </a:p>
          <a:p>
            <a:r>
              <a:rPr lang="sv-SE" dirty="0" smtClean="0"/>
              <a:t>4. Kom ihåg att sömnen förändras inte över en natt, det gäller att ha lite tålamod och hålla fast vid förändringen en längre tid. </a:t>
            </a:r>
            <a:endParaRPr lang="sv-SE" dirty="0"/>
          </a:p>
        </p:txBody>
      </p:sp>
    </p:spTree>
    <p:extLst>
      <p:ext uri="{BB962C8B-B14F-4D97-AF65-F5344CB8AC3E}">
        <p14:creationId xmlns:p14="http://schemas.microsoft.com/office/powerpoint/2010/main" val="23091140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1295400" y="1428750"/>
            <a:ext cx="8127438" cy="1907795"/>
          </a:xfrm>
        </p:spPr>
        <p:txBody>
          <a:bodyPr/>
          <a:lstStyle/>
          <a:p>
            <a:r>
              <a:rPr lang="sv-SE" dirty="0" smtClean="0"/>
              <a:t>Insatser för sömnbesvär på vårdcentralen</a:t>
            </a:r>
            <a:endParaRPr lang="sv-SE" dirty="0"/>
          </a:p>
        </p:txBody>
      </p:sp>
    </p:spTree>
    <p:extLst>
      <p:ext uri="{BB962C8B-B14F-4D97-AF65-F5344CB8AC3E}">
        <p14:creationId xmlns:p14="http://schemas.microsoft.com/office/powerpoint/2010/main" val="25687249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6399388" cy="609810"/>
          </a:xfrm>
        </p:spPr>
        <p:txBody>
          <a:bodyPr>
            <a:normAutofit/>
          </a:bodyPr>
          <a:lstStyle/>
          <a:p>
            <a:r>
              <a:rPr lang="sv-SE"/>
              <a:t>Lägg till aktuell info</a:t>
            </a:r>
            <a:endParaRPr lang="sv-SE" dirty="0"/>
          </a:p>
        </p:txBody>
      </p:sp>
      <p:sp>
        <p:nvSpPr>
          <p:cNvPr id="4" name="Underrubrik 3"/>
          <p:cNvSpPr>
            <a:spLocks noGrp="1"/>
          </p:cNvSpPr>
          <p:nvPr>
            <p:ph type="subTitle" idx="1"/>
          </p:nvPr>
        </p:nvSpPr>
        <p:spPr/>
        <p:txBody>
          <a:bodyPr/>
          <a:lstStyle/>
          <a:p>
            <a:endParaRPr lang="sv-SE"/>
          </a:p>
        </p:txBody>
      </p:sp>
    </p:spTree>
    <p:extLst>
      <p:ext uri="{BB962C8B-B14F-4D97-AF65-F5344CB8AC3E}">
        <p14:creationId xmlns:p14="http://schemas.microsoft.com/office/powerpoint/2010/main" val="24718917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4265788" cy="1295610"/>
          </a:xfrm>
        </p:spPr>
        <p:txBody>
          <a:bodyPr>
            <a:normAutofit fontScale="90000"/>
          </a:bodyPr>
          <a:lstStyle/>
          <a:p>
            <a:r>
              <a:rPr lang="sv-SE" dirty="0" smtClean="0"/>
              <a:t>Ge boktips tex: Sömn </a:t>
            </a:r>
            <a:r>
              <a:rPr lang="sv-SE" dirty="0" smtClean="0"/>
              <a:t>- </a:t>
            </a:r>
            <a:r>
              <a:rPr lang="sv-SE" b="0" i="1" dirty="0" smtClean="0"/>
              <a:t>Sov bättre med kognitiv beteendeterapi</a:t>
            </a:r>
            <a:r>
              <a:rPr lang="sv-SE" b="0" dirty="0" smtClean="0"/>
              <a:t/>
            </a:r>
            <a:br>
              <a:rPr lang="sv-SE" b="0" dirty="0" smtClean="0"/>
            </a:br>
            <a:r>
              <a:rPr lang="sv-SE" b="0" dirty="0" smtClean="0"/>
              <a:t>av Marie Söderström</a:t>
            </a:r>
            <a:endParaRPr lang="sv-SE" b="0" dirty="0"/>
          </a:p>
        </p:txBody>
      </p:sp>
      <p:sp>
        <p:nvSpPr>
          <p:cNvPr id="3" name="Underrubrik 2"/>
          <p:cNvSpPr>
            <a:spLocks noGrp="1"/>
          </p:cNvSpPr>
          <p:nvPr>
            <p:ph type="subTitle" idx="1"/>
          </p:nvPr>
        </p:nvSpPr>
        <p:spPr/>
        <p:txBody>
          <a:bodyPr/>
          <a:lstStyle/>
          <a:p>
            <a:endParaRPr lang="sv-SE"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3400" y="1962150"/>
            <a:ext cx="7542388" cy="481258"/>
          </a:xfrm>
        </p:spPr>
        <p:txBody>
          <a:bodyPr/>
          <a:lstStyle/>
          <a:p>
            <a:pPr algn="ctr"/>
            <a:r>
              <a:rPr lang="sv-SE" dirty="0" smtClean="0"/>
              <a:t>Frågor?</a:t>
            </a:r>
            <a:endParaRPr lang="sv-SE" dirty="0"/>
          </a:p>
        </p:txBody>
      </p:sp>
      <p:sp>
        <p:nvSpPr>
          <p:cNvPr id="3" name="Underrubrik 2"/>
          <p:cNvSpPr>
            <a:spLocks noGrp="1"/>
          </p:cNvSpPr>
          <p:nvPr>
            <p:ph type="subTitle" idx="1"/>
          </p:nvPr>
        </p:nvSpPr>
        <p:spPr/>
        <p:txBody>
          <a:bodyPr/>
          <a:lstStyle/>
          <a:p>
            <a:endParaRPr lang="sv-SE"/>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4812" y="818940"/>
            <a:ext cx="8228188" cy="481258"/>
          </a:xfrm>
        </p:spPr>
        <p:txBody>
          <a:bodyPr/>
          <a:lstStyle/>
          <a:p>
            <a:pPr algn="ctr"/>
            <a:r>
              <a:rPr lang="sv-SE" dirty="0" smtClean="0"/>
              <a:t>TACK!</a:t>
            </a:r>
            <a:endParaRPr lang="sv-SE" dirty="0"/>
          </a:p>
        </p:txBody>
      </p:sp>
      <p:sp>
        <p:nvSpPr>
          <p:cNvPr id="3" name="Underrubrik 2"/>
          <p:cNvSpPr>
            <a:spLocks noGrp="1"/>
          </p:cNvSpPr>
          <p:nvPr>
            <p:ph type="subTitle" idx="1"/>
          </p:nvPr>
        </p:nvSpPr>
        <p:spPr>
          <a:xfrm>
            <a:off x="2195736" y="1851670"/>
            <a:ext cx="3369236" cy="2289799"/>
          </a:xfrm>
        </p:spPr>
        <p:txBody>
          <a:bodyPr/>
          <a:lstStyle/>
          <a:p>
            <a:pPr marL="0" indent="0" algn="ctr">
              <a:buNone/>
            </a:pPr>
            <a:endParaRPr lang="sv-SE" dirty="0" smtClean="0"/>
          </a:p>
          <a:p>
            <a:pPr marL="0" indent="0" algn="ctr">
              <a:buNone/>
            </a:pPr>
            <a:r>
              <a:rPr lang="sv-SE" dirty="0" smtClean="0"/>
              <a:t>		</a:t>
            </a:r>
            <a:endParaRPr lang="sv-SE" sz="4000" dirty="0"/>
          </a:p>
        </p:txBody>
      </p:sp>
    </p:spTree>
    <p:extLst>
      <p:ext uri="{BB962C8B-B14F-4D97-AF65-F5344CB8AC3E}">
        <p14:creationId xmlns:p14="http://schemas.microsoft.com/office/powerpoint/2010/main" val="362017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7"/>
          <p:cNvSpPr>
            <a:spLocks noGrp="1"/>
          </p:cNvSpPr>
          <p:nvPr>
            <p:ph type="title"/>
          </p:nvPr>
        </p:nvSpPr>
        <p:spPr/>
        <p:txBody>
          <a:bodyPr>
            <a:normAutofit/>
          </a:bodyPr>
          <a:lstStyle/>
          <a:p>
            <a:r>
              <a:rPr lang="sv-SE" dirty="0" smtClean="0"/>
              <a:t>Varför sover vi?</a:t>
            </a:r>
            <a:endParaRPr lang="sv-SE" dirty="0"/>
          </a:p>
        </p:txBody>
      </p:sp>
      <p:sp>
        <p:nvSpPr>
          <p:cNvPr id="9" name="Underrubrik 8"/>
          <p:cNvSpPr>
            <a:spLocks noGrp="1"/>
          </p:cNvSpPr>
          <p:nvPr>
            <p:ph type="subTitle" idx="1"/>
          </p:nvPr>
        </p:nvSpPr>
        <p:spPr>
          <a:xfrm>
            <a:off x="842724" y="1635646"/>
            <a:ext cx="6753612" cy="2448277"/>
          </a:xfrm>
        </p:spPr>
        <p:txBody>
          <a:bodyPr>
            <a:normAutofit/>
          </a:bodyPr>
          <a:lstStyle/>
          <a:p>
            <a:pPr lvl="1" algn="l">
              <a:defRPr/>
            </a:pPr>
            <a:endParaRPr lang="sv-SE" altLang="sv-SE" sz="2000" dirty="0" smtClean="0"/>
          </a:p>
          <a:p>
            <a:pPr lvl="1" algn="l">
              <a:buFontTx/>
              <a:buChar char="-"/>
              <a:defRPr/>
            </a:pPr>
            <a:r>
              <a:rPr lang="sv-SE" altLang="sv-SE" sz="2200" dirty="0" smtClean="0"/>
              <a:t> Cellerna laddar </a:t>
            </a:r>
            <a:r>
              <a:rPr lang="sv-SE" altLang="sv-SE" sz="2200" dirty="0"/>
              <a:t>upp energi</a:t>
            </a:r>
          </a:p>
          <a:p>
            <a:pPr lvl="1" algn="l">
              <a:buFontTx/>
              <a:buChar char="-"/>
              <a:defRPr/>
            </a:pPr>
            <a:r>
              <a:rPr lang="sv-SE" altLang="sv-SE" sz="2200" dirty="0" smtClean="0"/>
              <a:t> Uppbyggande </a:t>
            </a:r>
            <a:r>
              <a:rPr lang="sv-SE" altLang="sv-SE" sz="2200" dirty="0"/>
              <a:t>hormon frisätts</a:t>
            </a:r>
          </a:p>
          <a:p>
            <a:pPr lvl="1" algn="l">
              <a:buFontTx/>
              <a:buChar char="-"/>
              <a:defRPr/>
            </a:pPr>
            <a:r>
              <a:rPr lang="sv-SE" altLang="sv-SE" sz="2200" dirty="0" smtClean="0"/>
              <a:t> Immunförsvaret </a:t>
            </a:r>
            <a:r>
              <a:rPr lang="sv-SE" altLang="sv-SE" sz="2200" dirty="0"/>
              <a:t>aktiveras</a:t>
            </a:r>
          </a:p>
          <a:p>
            <a:pPr lvl="1" algn="l">
              <a:buFontTx/>
              <a:buChar char="-"/>
              <a:defRPr/>
            </a:pPr>
            <a:r>
              <a:rPr lang="sv-SE" altLang="sv-SE" sz="2200" dirty="0" smtClean="0"/>
              <a:t> Minnet </a:t>
            </a:r>
            <a:r>
              <a:rPr lang="sv-SE" altLang="sv-SE" sz="2200" dirty="0"/>
              <a:t>uppgraderas </a:t>
            </a:r>
          </a:p>
          <a:p>
            <a:endParaRPr lang="sv-SE" sz="2000" dirty="0" smtClean="0"/>
          </a:p>
          <a:p>
            <a:endParaRPr lang="sv-SE" sz="2000" dirty="0" smtClean="0"/>
          </a:p>
          <a:p>
            <a:pPr marL="0" indent="0">
              <a:buNone/>
            </a:pPr>
            <a:endParaRPr lang="sv-SE" sz="2000" dirty="0" smtClean="0"/>
          </a:p>
          <a:p>
            <a:endParaRPr lang="sv-SE" sz="2000" dirty="0"/>
          </a:p>
        </p:txBody>
      </p:sp>
    </p:spTree>
    <p:extLst>
      <p:ext uri="{BB962C8B-B14F-4D97-AF65-F5344CB8AC3E}">
        <p14:creationId xmlns:p14="http://schemas.microsoft.com/office/powerpoint/2010/main" val="593179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9552" y="1203598"/>
            <a:ext cx="5400000" cy="481258"/>
          </a:xfrm>
        </p:spPr>
        <p:txBody>
          <a:bodyPr>
            <a:normAutofit fontScale="90000"/>
          </a:bodyPr>
          <a:lstStyle/>
          <a:p>
            <a:r>
              <a:rPr lang="sv-SE" dirty="0"/>
              <a:t>Tips på länkar till avslappnings- och </a:t>
            </a:r>
            <a:r>
              <a:rPr lang="sv-SE" dirty="0" err="1" smtClean="0"/>
              <a:t>mindfulnessövningar</a:t>
            </a:r>
            <a:r>
              <a:rPr lang="sv-SE" dirty="0"/>
              <a:t/>
            </a:r>
            <a:br>
              <a:rPr lang="sv-SE" dirty="0"/>
            </a:br>
            <a:endParaRPr lang="sv-SE" dirty="0"/>
          </a:p>
        </p:txBody>
      </p:sp>
      <p:sp>
        <p:nvSpPr>
          <p:cNvPr id="3" name="Underrubrik 2"/>
          <p:cNvSpPr>
            <a:spLocks noGrp="1"/>
          </p:cNvSpPr>
          <p:nvPr>
            <p:ph type="subTitle" idx="1"/>
          </p:nvPr>
        </p:nvSpPr>
        <p:spPr/>
        <p:txBody>
          <a:bodyPr/>
          <a:lstStyle/>
          <a:p>
            <a:r>
              <a:rPr lang="sv-SE" dirty="0">
                <a:hlinkClick r:id="rId3"/>
              </a:rPr>
              <a:t>http://cfms.se/bibliotek/ljudfiler</a:t>
            </a:r>
            <a:r>
              <a:rPr lang="sv-SE" dirty="0" smtClean="0">
                <a:hlinkClick r:id="rId3"/>
              </a:rPr>
              <a:t>/</a:t>
            </a:r>
            <a:endParaRPr lang="sv-SE" dirty="0" smtClean="0"/>
          </a:p>
          <a:p>
            <a:r>
              <a:rPr lang="sv-SE" dirty="0">
                <a:hlinkClick r:id="rId4"/>
              </a:rPr>
              <a:t>https://jaghärnu.se</a:t>
            </a:r>
            <a:r>
              <a:rPr lang="sv-SE" dirty="0" smtClean="0">
                <a:hlinkClick r:id="rId4"/>
              </a:rPr>
              <a:t>/</a:t>
            </a:r>
            <a:endParaRPr lang="sv-SE" dirty="0" smtClean="0"/>
          </a:p>
          <a:p>
            <a:endParaRPr lang="sv-SE" dirty="0" smtClean="0"/>
          </a:p>
          <a:p>
            <a:r>
              <a:rPr lang="sv-SE" dirty="0" smtClean="0"/>
              <a:t>Finns mer att hitta på tex. Youtube eller olika </a:t>
            </a:r>
            <a:r>
              <a:rPr lang="sv-SE" dirty="0" err="1" smtClean="0"/>
              <a:t>appar</a:t>
            </a:r>
            <a:r>
              <a:rPr lang="sv-SE" dirty="0" smtClean="0"/>
              <a:t> till din telefon. </a:t>
            </a:r>
            <a:endParaRPr lang="sv-SE" dirty="0"/>
          </a:p>
        </p:txBody>
      </p:sp>
    </p:spTree>
    <p:extLst>
      <p:ext uri="{BB962C8B-B14F-4D97-AF65-F5344CB8AC3E}">
        <p14:creationId xmlns:p14="http://schemas.microsoft.com/office/powerpoint/2010/main" val="139097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Sömnstadier</a:t>
            </a:r>
            <a:endParaRPr lang="sv-SE" dirty="0"/>
          </a:p>
        </p:txBody>
      </p:sp>
      <p:sp>
        <p:nvSpPr>
          <p:cNvPr id="3" name="Underrubrik 2"/>
          <p:cNvSpPr>
            <a:spLocks noGrp="1"/>
          </p:cNvSpPr>
          <p:nvPr>
            <p:ph type="subTitle" idx="1"/>
          </p:nvPr>
        </p:nvSpPr>
        <p:spPr/>
        <p:txBody>
          <a:bodyPr/>
          <a:lstStyle/>
          <a:p>
            <a:endParaRPr lang="sv-SE" dirty="0"/>
          </a:p>
        </p:txBody>
      </p:sp>
      <p:pic>
        <p:nvPicPr>
          <p:cNvPr id="4" name="Picture 4" descr="Soemnstadi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3" y="1700213"/>
            <a:ext cx="5400079" cy="2718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55798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smtClean="0"/>
              <a:t>Vi kan ta igen förlorad sömn</a:t>
            </a:r>
            <a:endParaRPr lang="sv-SE" dirty="0"/>
          </a:p>
        </p:txBody>
      </p:sp>
      <p:sp>
        <p:nvSpPr>
          <p:cNvPr id="3" name="Underrubrik 2"/>
          <p:cNvSpPr>
            <a:spLocks noGrp="1"/>
          </p:cNvSpPr>
          <p:nvPr>
            <p:ph type="subTitle" idx="1"/>
          </p:nvPr>
        </p:nvSpPr>
        <p:spPr/>
        <p:txBody>
          <a:bodyPr/>
          <a:lstStyle/>
          <a:p>
            <a:endParaRPr lang="sv-SE" dirty="0"/>
          </a:p>
        </p:txBody>
      </p:sp>
      <p:pic>
        <p:nvPicPr>
          <p:cNvPr id="5" name="Bildobjekt 4"/>
          <p:cNvPicPr>
            <a:picLocks noChangeAspect="1"/>
          </p:cNvPicPr>
          <p:nvPr/>
        </p:nvPicPr>
        <p:blipFill>
          <a:blip r:embed="rId3"/>
          <a:stretch>
            <a:fillRect/>
          </a:stretch>
        </p:blipFill>
        <p:spPr>
          <a:xfrm>
            <a:off x="323528" y="1419622"/>
            <a:ext cx="6560267" cy="3359279"/>
          </a:xfrm>
          <a:prstGeom prst="rect">
            <a:avLst/>
          </a:prstGeom>
        </p:spPr>
      </p:pic>
    </p:spTree>
    <p:extLst>
      <p:ext uri="{BB962C8B-B14F-4D97-AF65-F5344CB8AC3E}">
        <p14:creationId xmlns:p14="http://schemas.microsoft.com/office/powerpoint/2010/main" val="2327636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Variationer i sömnbehov</a:t>
            </a:r>
            <a:endParaRPr lang="sv-SE" dirty="0"/>
          </a:p>
        </p:txBody>
      </p:sp>
      <p:sp>
        <p:nvSpPr>
          <p:cNvPr id="3" name="Underrubrik 2"/>
          <p:cNvSpPr>
            <a:spLocks noGrp="1"/>
          </p:cNvSpPr>
          <p:nvPr>
            <p:ph type="subTitle" idx="1"/>
          </p:nvPr>
        </p:nvSpPr>
        <p:spPr/>
        <p:txBody>
          <a:bodyPr/>
          <a:lstStyle/>
          <a:p>
            <a:endParaRPr lang="sv-SE"/>
          </a:p>
        </p:txBody>
      </p:sp>
    </p:spTree>
    <p:extLst>
      <p:ext uri="{BB962C8B-B14F-4D97-AF65-F5344CB8AC3E}">
        <p14:creationId xmlns:p14="http://schemas.microsoft.com/office/powerpoint/2010/main" val="3119433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Sömnformeln</a:t>
            </a:r>
            <a:endParaRPr lang="sv-SE" dirty="0"/>
          </a:p>
        </p:txBody>
      </p:sp>
      <p:sp>
        <p:nvSpPr>
          <p:cNvPr id="3" name="Underrubrik 2"/>
          <p:cNvSpPr>
            <a:spLocks noGrp="1"/>
          </p:cNvSpPr>
          <p:nvPr>
            <p:ph type="subTitle" idx="1"/>
          </p:nvPr>
        </p:nvSpPr>
        <p:spPr>
          <a:xfrm>
            <a:off x="842724" y="1794124"/>
            <a:ext cx="4593372" cy="2289799"/>
          </a:xfrm>
        </p:spPr>
        <p:txBody>
          <a:bodyPr/>
          <a:lstStyle/>
          <a:p>
            <a:pPr marL="342900" indent="-342900">
              <a:buFontTx/>
              <a:buAutoNum type="arabicPeriod"/>
            </a:pPr>
            <a:r>
              <a:rPr lang="sv-SE" altLang="sv-SE" sz="1800" b="1" dirty="0" smtClean="0"/>
              <a:t>Vakenhetens längd (</a:t>
            </a:r>
            <a:r>
              <a:rPr lang="sv-SE" altLang="sv-SE" sz="1800" b="1" dirty="0" err="1" smtClean="0"/>
              <a:t>sömntryck</a:t>
            </a:r>
            <a:r>
              <a:rPr lang="sv-SE" altLang="sv-SE" sz="1800" b="1" dirty="0" smtClean="0"/>
              <a:t>)</a:t>
            </a:r>
          </a:p>
          <a:p>
            <a:pPr marL="342900" indent="-342900">
              <a:buFontTx/>
              <a:buAutoNum type="arabicPeriod"/>
            </a:pPr>
            <a:r>
              <a:rPr lang="sv-SE" altLang="sv-SE" sz="1800" b="1" dirty="0" smtClean="0"/>
              <a:t>Dygnsrytmen </a:t>
            </a:r>
          </a:p>
          <a:p>
            <a:pPr marL="342900" indent="-342900">
              <a:buFontTx/>
              <a:buAutoNum type="arabicPeriod"/>
            </a:pPr>
            <a:r>
              <a:rPr lang="sv-SE" altLang="sv-SE" sz="1800" b="1" dirty="0" smtClean="0"/>
              <a:t>Stress- </a:t>
            </a:r>
            <a:r>
              <a:rPr lang="sv-SE" altLang="sv-SE" sz="1800" b="1" dirty="0"/>
              <a:t>eller aktiveringsnivån</a:t>
            </a:r>
          </a:p>
          <a:p>
            <a:endParaRPr lang="sv-SE" dirty="0"/>
          </a:p>
        </p:txBody>
      </p:sp>
    </p:spTree>
    <p:extLst>
      <p:ext uri="{BB962C8B-B14F-4D97-AF65-F5344CB8AC3E}">
        <p14:creationId xmlns:p14="http://schemas.microsoft.com/office/powerpoint/2010/main" val="2346525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altLang="sv-SE" dirty="0"/>
              <a:t>1. Vakenhetens </a:t>
            </a:r>
            <a:r>
              <a:rPr lang="sv-SE" altLang="sv-SE" dirty="0" smtClean="0"/>
              <a:t>längd (</a:t>
            </a:r>
            <a:r>
              <a:rPr lang="sv-SE" altLang="sv-SE" dirty="0" err="1" smtClean="0"/>
              <a:t>sömntryck</a:t>
            </a:r>
            <a:r>
              <a:rPr lang="sv-SE" altLang="sv-SE" dirty="0" smtClean="0"/>
              <a:t>)</a:t>
            </a:r>
            <a:endParaRPr lang="sv-SE" dirty="0"/>
          </a:p>
        </p:txBody>
      </p:sp>
      <p:sp>
        <p:nvSpPr>
          <p:cNvPr id="3" name="Underrubrik 2"/>
          <p:cNvSpPr>
            <a:spLocks noGrp="1"/>
          </p:cNvSpPr>
          <p:nvPr>
            <p:ph type="subTitle" idx="1"/>
          </p:nvPr>
        </p:nvSpPr>
        <p:spPr>
          <a:xfrm>
            <a:off x="842724" y="1794124"/>
            <a:ext cx="4953412" cy="2289799"/>
          </a:xfrm>
        </p:spPr>
        <p:txBody>
          <a:bodyPr/>
          <a:lstStyle/>
          <a:p>
            <a:endParaRPr lang="sv-SE" dirty="0"/>
          </a:p>
        </p:txBody>
      </p:sp>
    </p:spTree>
    <p:extLst>
      <p:ext uri="{BB962C8B-B14F-4D97-AF65-F5344CB8AC3E}">
        <p14:creationId xmlns:p14="http://schemas.microsoft.com/office/powerpoint/2010/main" val="3160773919"/>
      </p:ext>
    </p:extLst>
  </p:cSld>
  <p:clrMapOvr>
    <a:masterClrMapping/>
  </p:clrMapOvr>
</p:sld>
</file>

<file path=ppt/theme/theme1.xml><?xml version="1.0" encoding="utf-8"?>
<a:theme xmlns:a="http://schemas.openxmlformats.org/drawingml/2006/main" name="PS_3.0_ppt_16-9_main">
  <a:themeElements>
    <a:clrScheme name="Custom 2">
      <a:dk1>
        <a:sysClr val="windowText" lastClr="000000"/>
      </a:dk1>
      <a:lt1>
        <a:sysClr val="window" lastClr="FFFFFF"/>
      </a:lt1>
      <a:dk2>
        <a:srgbClr val="000000"/>
      </a:dk2>
      <a:lt2>
        <a:srgbClr val="FFFFFF"/>
      </a:lt2>
      <a:accent1>
        <a:srgbClr val="FF3C0D"/>
      </a:accent1>
      <a:accent2>
        <a:srgbClr val="000000"/>
      </a:accent2>
      <a:accent3>
        <a:srgbClr val="4D4F53"/>
      </a:accent3>
      <a:accent4>
        <a:srgbClr val="8B8D8E"/>
      </a:accent4>
      <a:accent5>
        <a:srgbClr val="C9CAC8"/>
      </a:accent5>
      <a:accent6>
        <a:srgbClr val="FFFFFF"/>
      </a:accent6>
      <a:hlink>
        <a:srgbClr val="0000FF"/>
      </a:hlink>
      <a:folHlink>
        <a:srgbClr val="800080"/>
      </a:folHlink>
    </a:clrScheme>
    <a:fontScheme name="PS - Fonts">
      <a:majorFont>
        <a:latin typeface="Tahom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sz="1600" dirty="0" err="1" smtClean="0"/>
        </a:defPPr>
      </a:lstStyle>
    </a:tx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21316</TotalTime>
  <Words>4579</Words>
  <Application>Microsoft Office PowerPoint</Application>
  <PresentationFormat>Bildspel på skärmen (16:9)</PresentationFormat>
  <Paragraphs>328</Paragraphs>
  <Slides>40</Slides>
  <Notes>40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40</vt:i4>
      </vt:variant>
    </vt:vector>
  </HeadingPairs>
  <TitlesOfParts>
    <vt:vector size="47" baseType="lpstr">
      <vt:lpstr>Apple Symbols</vt:lpstr>
      <vt:lpstr>Arial</vt:lpstr>
      <vt:lpstr>Calibri</vt:lpstr>
      <vt:lpstr>Courier New</vt:lpstr>
      <vt:lpstr>Georgia</vt:lpstr>
      <vt:lpstr>Tahoma</vt:lpstr>
      <vt:lpstr>PS_3.0_ppt_16-9_main</vt:lpstr>
      <vt:lpstr>PowerPoint-presentation</vt:lpstr>
      <vt:lpstr>Innehåll</vt:lpstr>
      <vt:lpstr>Om sömn</vt:lpstr>
      <vt:lpstr>Varför sover vi?</vt:lpstr>
      <vt:lpstr>Sömnstadier</vt:lpstr>
      <vt:lpstr>Vi kan ta igen förlorad sömn</vt:lpstr>
      <vt:lpstr>Variationer i sömnbehov</vt:lpstr>
      <vt:lpstr>Sömnformeln</vt:lpstr>
      <vt:lpstr>1. Vakenhetens längd (sömntryck)</vt:lpstr>
      <vt:lpstr>2. Dygnsrytmen</vt:lpstr>
      <vt:lpstr>PowerPoint-presentation</vt:lpstr>
      <vt:lpstr>3. Stress- eller aktiveringsnivån</vt:lpstr>
      <vt:lpstr>Om sömnbesvär</vt:lpstr>
      <vt:lpstr>Om sömnbesvär</vt:lpstr>
      <vt:lpstr>Orsaker till sömnbesvär</vt:lpstr>
      <vt:lpstr>KBT och sömn</vt:lpstr>
      <vt:lpstr>  Vad kan vi göra för att sova bättre?</vt:lpstr>
      <vt:lpstr>Åtgärder och tekniker för att sova bättre</vt:lpstr>
      <vt:lpstr>Sömnhygien</vt:lpstr>
      <vt:lpstr>Sömnhygien</vt:lpstr>
      <vt:lpstr>Sömnhygien</vt:lpstr>
      <vt:lpstr>Sömnhygien</vt:lpstr>
      <vt:lpstr>Sömnhygien</vt:lpstr>
      <vt:lpstr>Stimuluskontroll</vt:lpstr>
      <vt:lpstr>Stimuluskontroll</vt:lpstr>
      <vt:lpstr>Stimuluskontroll</vt:lpstr>
      <vt:lpstr>Stimuluskontroll</vt:lpstr>
      <vt:lpstr>Sömnrestriktion</vt:lpstr>
      <vt:lpstr>Sömnrestriktion</vt:lpstr>
      <vt:lpstr>Attityden till sömn</vt:lpstr>
      <vt:lpstr>Sömnmediciner</vt:lpstr>
      <vt:lpstr>”Tablettpsykologi”</vt:lpstr>
      <vt:lpstr>Sammanfattning – vad kan vi göra?</vt:lpstr>
      <vt:lpstr>Övning: Handlingsplan för bättre sömn</vt:lpstr>
      <vt:lpstr>Insatser för sömnbesvär på vårdcentralen</vt:lpstr>
      <vt:lpstr>Lägg till aktuell info</vt:lpstr>
      <vt:lpstr>Ge boktips tex: Sömn - Sov bättre med kognitiv beteendeterapi av Marie Söderström</vt:lpstr>
      <vt:lpstr>Frågor?</vt:lpstr>
      <vt:lpstr>TACK!</vt:lpstr>
      <vt:lpstr>Tips på länkar till avslappnings- och mindfulnessövningar </vt:lpstr>
    </vt:vector>
  </TitlesOfParts>
  <Company>PS Communication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Martin Thor</dc:creator>
  <cp:keywords>PowerPointmall - PS 16:9</cp:keywords>
  <dc:description>April 2011
Carin Ländström, Hangar/C2
070-921 16 60, 08-52 20 50 00</dc:description>
  <cp:lastModifiedBy>Agnes Thiel B45Z</cp:lastModifiedBy>
  <cp:revision>717</cp:revision>
  <cp:lastPrinted>2018-09-19T07:31:14Z</cp:lastPrinted>
  <dcterms:created xsi:type="dcterms:W3CDTF">2017-10-03T19:24:51Z</dcterms:created>
  <dcterms:modified xsi:type="dcterms:W3CDTF">2019-09-02T07:37:31Z</dcterms:modified>
</cp:coreProperties>
</file>