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handoutMasterIdLst>
    <p:handoutMasterId r:id="rId30"/>
  </p:handoutMasterIdLst>
  <p:sldIdLst>
    <p:sldId id="590" r:id="rId2"/>
    <p:sldId id="591" r:id="rId3"/>
    <p:sldId id="610" r:id="rId4"/>
    <p:sldId id="593" r:id="rId5"/>
    <p:sldId id="657" r:id="rId6"/>
    <p:sldId id="658" r:id="rId7"/>
    <p:sldId id="664" r:id="rId8"/>
    <p:sldId id="663" r:id="rId9"/>
    <p:sldId id="665" r:id="rId10"/>
    <p:sldId id="666" r:id="rId11"/>
    <p:sldId id="660" r:id="rId12"/>
    <p:sldId id="667" r:id="rId13"/>
    <p:sldId id="668" r:id="rId14"/>
    <p:sldId id="681" r:id="rId15"/>
    <p:sldId id="682" r:id="rId16"/>
    <p:sldId id="676" r:id="rId17"/>
    <p:sldId id="671" r:id="rId18"/>
    <p:sldId id="672" r:id="rId19"/>
    <p:sldId id="674" r:id="rId20"/>
    <p:sldId id="673" r:id="rId21"/>
    <p:sldId id="675" r:id="rId22"/>
    <p:sldId id="680" r:id="rId23"/>
    <p:sldId id="684" r:id="rId24"/>
    <p:sldId id="677" r:id="rId25"/>
    <p:sldId id="634" r:id="rId26"/>
    <p:sldId id="679" r:id="rId27"/>
    <p:sldId id="678" r:id="rId28"/>
  </p:sldIdLst>
  <p:sldSz cx="9144000" cy="5143500" type="screen16x9"/>
  <p:notesSz cx="6797675"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1CA185"/>
    <a:srgbClr val="6DD1E4"/>
    <a:srgbClr val="B5EFC0"/>
    <a:srgbClr val="1B8C5F"/>
    <a:srgbClr val="186A3E"/>
    <a:srgbClr val="5F9E12"/>
    <a:srgbClr val="6EE981"/>
    <a:srgbClr val="6CE6BD"/>
    <a:srgbClr val="CEF0F2"/>
    <a:srgbClr val="73E8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103" autoAdjust="0"/>
    <p:restoredTop sz="51990" autoAdjust="0"/>
  </p:normalViewPr>
  <p:slideViewPr>
    <p:cSldViewPr>
      <p:cViewPr varScale="1">
        <p:scale>
          <a:sx n="74" d="100"/>
          <a:sy n="74" d="100"/>
        </p:scale>
        <p:origin x="366" y="60"/>
      </p:cViewPr>
      <p:guideLst>
        <p:guide orient="horz" pos="1620"/>
        <p:guide pos="2880"/>
      </p:guideLst>
    </p:cSldViewPr>
  </p:slideViewPr>
  <p:outlineViewPr>
    <p:cViewPr>
      <p:scale>
        <a:sx n="33" d="100"/>
        <a:sy n="33" d="100"/>
      </p:scale>
      <p:origin x="0" y="4626"/>
    </p:cViewPr>
  </p:outlineViewPr>
  <p:notesTextViewPr>
    <p:cViewPr>
      <p:scale>
        <a:sx n="100" d="100"/>
        <a:sy n="100" d="100"/>
      </p:scale>
      <p:origin x="0" y="0"/>
    </p:cViewPr>
  </p:notesTextViewPr>
  <p:sorterViewPr>
    <p:cViewPr>
      <p:scale>
        <a:sx n="128" d="100"/>
        <a:sy n="128" d="100"/>
      </p:scale>
      <p:origin x="0" y="0"/>
    </p:cViewPr>
  </p:sorterViewPr>
  <p:notesViewPr>
    <p:cSldViewPr snapToGrid="0" snapToObjects="1" showGuides="1">
      <p:cViewPr varScale="1">
        <p:scale>
          <a:sx n="72" d="100"/>
          <a:sy n="72" d="100"/>
        </p:scale>
        <p:origin x="-3400"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F9F65C-0535-4010-99A2-D18C34B2C1E3}"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sv-SE"/>
        </a:p>
      </dgm:t>
    </dgm:pt>
    <dgm:pt modelId="{55FA5507-5684-401F-A8AD-DB815320E3B4}">
      <dgm:prSet phldrT="[Text]"/>
      <dgm:spPr/>
      <dgm:t>
        <a:bodyPr/>
        <a:lstStyle/>
        <a:p>
          <a:r>
            <a:rPr lang="sv-SE" dirty="0"/>
            <a:t>Automatiska tankar</a:t>
          </a:r>
        </a:p>
      </dgm:t>
    </dgm:pt>
    <dgm:pt modelId="{23D2381F-427E-414F-92FC-01B7519FD477}" type="parTrans" cxnId="{C200DA3A-89A6-409A-AAA3-7DC2055D88D1}">
      <dgm:prSet/>
      <dgm:spPr/>
      <dgm:t>
        <a:bodyPr/>
        <a:lstStyle/>
        <a:p>
          <a:endParaRPr lang="sv-SE"/>
        </a:p>
      </dgm:t>
    </dgm:pt>
    <dgm:pt modelId="{05C98286-C3AB-4B83-AE81-00B321FF121E}" type="sibTrans" cxnId="{C200DA3A-89A6-409A-AAA3-7DC2055D88D1}">
      <dgm:prSet/>
      <dgm:spPr/>
      <dgm:t>
        <a:bodyPr/>
        <a:lstStyle/>
        <a:p>
          <a:endParaRPr lang="sv-SE"/>
        </a:p>
      </dgm:t>
    </dgm:pt>
    <dgm:pt modelId="{00BAC547-3720-4C3D-BFB1-401903116B6F}">
      <dgm:prSet phldrT="[Text]"/>
      <dgm:spPr/>
      <dgm:t>
        <a:bodyPr/>
        <a:lstStyle/>
        <a:p>
          <a:r>
            <a:rPr lang="sv-SE" dirty="0"/>
            <a:t>Impuls att agera</a:t>
          </a:r>
        </a:p>
      </dgm:t>
    </dgm:pt>
    <dgm:pt modelId="{B982C8E1-0B00-42B9-A63E-2C9E2DA686B0}" type="parTrans" cxnId="{69D3D165-843C-4D45-8EBB-28A46983FAAC}">
      <dgm:prSet/>
      <dgm:spPr/>
      <dgm:t>
        <a:bodyPr/>
        <a:lstStyle/>
        <a:p>
          <a:endParaRPr lang="sv-SE"/>
        </a:p>
      </dgm:t>
    </dgm:pt>
    <dgm:pt modelId="{7E5AD48B-9677-4E9B-B6A8-4E26AF659FE0}" type="sibTrans" cxnId="{69D3D165-843C-4D45-8EBB-28A46983FAAC}">
      <dgm:prSet/>
      <dgm:spPr/>
      <dgm:t>
        <a:bodyPr/>
        <a:lstStyle/>
        <a:p>
          <a:endParaRPr lang="sv-SE"/>
        </a:p>
      </dgm:t>
    </dgm:pt>
    <dgm:pt modelId="{E8575238-220F-4C8C-B0C3-B2F94E55D9DF}">
      <dgm:prSet phldrT="[Text]"/>
      <dgm:spPr/>
      <dgm:t>
        <a:bodyPr/>
        <a:lstStyle/>
        <a:p>
          <a:r>
            <a:rPr lang="sv-SE"/>
            <a:t>Fysiologisk reaktion</a:t>
          </a:r>
        </a:p>
      </dgm:t>
    </dgm:pt>
    <dgm:pt modelId="{64ECEC42-FE20-488E-915C-ABA79854DFDF}" type="parTrans" cxnId="{6EF38F0C-C29C-4220-8843-44CFFAAF76F8}">
      <dgm:prSet/>
      <dgm:spPr/>
      <dgm:t>
        <a:bodyPr/>
        <a:lstStyle/>
        <a:p>
          <a:endParaRPr lang="sv-SE"/>
        </a:p>
      </dgm:t>
    </dgm:pt>
    <dgm:pt modelId="{E93314A4-8C2F-44A0-849E-567594B34746}" type="sibTrans" cxnId="{6EF38F0C-C29C-4220-8843-44CFFAAF76F8}">
      <dgm:prSet/>
      <dgm:spPr/>
      <dgm:t>
        <a:bodyPr/>
        <a:lstStyle/>
        <a:p>
          <a:endParaRPr lang="sv-SE"/>
        </a:p>
      </dgm:t>
    </dgm:pt>
    <dgm:pt modelId="{50A40103-1898-49AA-8560-5898ABE271E4}" type="pres">
      <dgm:prSet presAssocID="{44F9F65C-0535-4010-99A2-D18C34B2C1E3}" presName="Name0" presStyleCnt="0">
        <dgm:presLayoutVars>
          <dgm:dir/>
          <dgm:resizeHandles val="exact"/>
        </dgm:presLayoutVars>
      </dgm:prSet>
      <dgm:spPr/>
      <dgm:t>
        <a:bodyPr/>
        <a:lstStyle/>
        <a:p>
          <a:endParaRPr lang="sv-SE"/>
        </a:p>
      </dgm:t>
    </dgm:pt>
    <dgm:pt modelId="{58B7E7E3-1FA8-4E9B-AA85-FDB46BDD52F4}" type="pres">
      <dgm:prSet presAssocID="{55FA5507-5684-401F-A8AD-DB815320E3B4}" presName="node" presStyleLbl="node1" presStyleIdx="0" presStyleCnt="3">
        <dgm:presLayoutVars>
          <dgm:bulletEnabled val="1"/>
        </dgm:presLayoutVars>
      </dgm:prSet>
      <dgm:spPr/>
      <dgm:t>
        <a:bodyPr/>
        <a:lstStyle/>
        <a:p>
          <a:endParaRPr lang="sv-SE"/>
        </a:p>
      </dgm:t>
    </dgm:pt>
    <dgm:pt modelId="{04258D56-8DD2-479F-9B3F-9436470E8357}" type="pres">
      <dgm:prSet presAssocID="{05C98286-C3AB-4B83-AE81-00B321FF121E}" presName="sibTrans" presStyleLbl="sibTrans2D1" presStyleIdx="0" presStyleCnt="3"/>
      <dgm:spPr/>
      <dgm:t>
        <a:bodyPr/>
        <a:lstStyle/>
        <a:p>
          <a:endParaRPr lang="sv-SE"/>
        </a:p>
      </dgm:t>
    </dgm:pt>
    <dgm:pt modelId="{C8D68222-E185-4F47-8FE8-91243A639602}" type="pres">
      <dgm:prSet presAssocID="{05C98286-C3AB-4B83-AE81-00B321FF121E}" presName="connectorText" presStyleLbl="sibTrans2D1" presStyleIdx="0" presStyleCnt="3"/>
      <dgm:spPr/>
      <dgm:t>
        <a:bodyPr/>
        <a:lstStyle/>
        <a:p>
          <a:endParaRPr lang="sv-SE"/>
        </a:p>
      </dgm:t>
    </dgm:pt>
    <dgm:pt modelId="{F932F1CC-A776-4B6D-9EB0-0F47E32058FA}" type="pres">
      <dgm:prSet presAssocID="{00BAC547-3720-4C3D-BFB1-401903116B6F}" presName="node" presStyleLbl="node1" presStyleIdx="1" presStyleCnt="3" custRadScaleRad="112028" custRadScaleInc="-5768">
        <dgm:presLayoutVars>
          <dgm:bulletEnabled val="1"/>
        </dgm:presLayoutVars>
      </dgm:prSet>
      <dgm:spPr/>
      <dgm:t>
        <a:bodyPr/>
        <a:lstStyle/>
        <a:p>
          <a:endParaRPr lang="sv-SE"/>
        </a:p>
      </dgm:t>
    </dgm:pt>
    <dgm:pt modelId="{48C0DFE8-6DD2-40D1-87DD-B669460E6A49}" type="pres">
      <dgm:prSet presAssocID="{7E5AD48B-9677-4E9B-B6A8-4E26AF659FE0}" presName="sibTrans" presStyleLbl="sibTrans2D1" presStyleIdx="1" presStyleCnt="3"/>
      <dgm:spPr/>
      <dgm:t>
        <a:bodyPr/>
        <a:lstStyle/>
        <a:p>
          <a:endParaRPr lang="sv-SE"/>
        </a:p>
      </dgm:t>
    </dgm:pt>
    <dgm:pt modelId="{DE764D79-A147-44C7-9D7F-2BADDFD0BC39}" type="pres">
      <dgm:prSet presAssocID="{7E5AD48B-9677-4E9B-B6A8-4E26AF659FE0}" presName="connectorText" presStyleLbl="sibTrans2D1" presStyleIdx="1" presStyleCnt="3"/>
      <dgm:spPr/>
      <dgm:t>
        <a:bodyPr/>
        <a:lstStyle/>
        <a:p>
          <a:endParaRPr lang="sv-SE"/>
        </a:p>
      </dgm:t>
    </dgm:pt>
    <dgm:pt modelId="{E1C04A2F-4C5B-493E-9C7B-C9BC246E98C1}" type="pres">
      <dgm:prSet presAssocID="{E8575238-220F-4C8C-B0C3-B2F94E55D9DF}" presName="node" presStyleLbl="node1" presStyleIdx="2" presStyleCnt="3">
        <dgm:presLayoutVars>
          <dgm:bulletEnabled val="1"/>
        </dgm:presLayoutVars>
      </dgm:prSet>
      <dgm:spPr/>
      <dgm:t>
        <a:bodyPr/>
        <a:lstStyle/>
        <a:p>
          <a:endParaRPr lang="sv-SE"/>
        </a:p>
      </dgm:t>
    </dgm:pt>
    <dgm:pt modelId="{A4030D4E-99E6-4CFD-B739-B99AE5246826}" type="pres">
      <dgm:prSet presAssocID="{E93314A4-8C2F-44A0-849E-567594B34746}" presName="sibTrans" presStyleLbl="sibTrans2D1" presStyleIdx="2" presStyleCnt="3"/>
      <dgm:spPr/>
      <dgm:t>
        <a:bodyPr/>
        <a:lstStyle/>
        <a:p>
          <a:endParaRPr lang="sv-SE"/>
        </a:p>
      </dgm:t>
    </dgm:pt>
    <dgm:pt modelId="{0B9B9910-4FFD-4677-A69D-14F04CBA5573}" type="pres">
      <dgm:prSet presAssocID="{E93314A4-8C2F-44A0-849E-567594B34746}" presName="connectorText" presStyleLbl="sibTrans2D1" presStyleIdx="2" presStyleCnt="3"/>
      <dgm:spPr/>
      <dgm:t>
        <a:bodyPr/>
        <a:lstStyle/>
        <a:p>
          <a:endParaRPr lang="sv-SE"/>
        </a:p>
      </dgm:t>
    </dgm:pt>
  </dgm:ptLst>
  <dgm:cxnLst>
    <dgm:cxn modelId="{BA050A1B-2F6C-4471-AC3F-DFAE9E93AB6D}" type="presOf" srcId="{E93314A4-8C2F-44A0-849E-567594B34746}" destId="{0B9B9910-4FFD-4677-A69D-14F04CBA5573}" srcOrd="1" destOrd="0" presId="urn:microsoft.com/office/officeart/2005/8/layout/cycle7"/>
    <dgm:cxn modelId="{3C23490F-E646-49AF-B36F-E7BE3FFF1F83}" type="presOf" srcId="{05C98286-C3AB-4B83-AE81-00B321FF121E}" destId="{C8D68222-E185-4F47-8FE8-91243A639602}" srcOrd="1" destOrd="0" presId="urn:microsoft.com/office/officeart/2005/8/layout/cycle7"/>
    <dgm:cxn modelId="{C200DA3A-89A6-409A-AAA3-7DC2055D88D1}" srcId="{44F9F65C-0535-4010-99A2-D18C34B2C1E3}" destId="{55FA5507-5684-401F-A8AD-DB815320E3B4}" srcOrd="0" destOrd="0" parTransId="{23D2381F-427E-414F-92FC-01B7519FD477}" sibTransId="{05C98286-C3AB-4B83-AE81-00B321FF121E}"/>
    <dgm:cxn modelId="{08DBA425-3327-4DB9-8E39-90667A6D2192}" type="presOf" srcId="{05C98286-C3AB-4B83-AE81-00B321FF121E}" destId="{04258D56-8DD2-479F-9B3F-9436470E8357}" srcOrd="0" destOrd="0" presId="urn:microsoft.com/office/officeart/2005/8/layout/cycle7"/>
    <dgm:cxn modelId="{BA45398C-6E99-4B25-82F9-2E0AFBC3AA66}" type="presOf" srcId="{7E5AD48B-9677-4E9B-B6A8-4E26AF659FE0}" destId="{DE764D79-A147-44C7-9D7F-2BADDFD0BC39}" srcOrd="1" destOrd="0" presId="urn:microsoft.com/office/officeart/2005/8/layout/cycle7"/>
    <dgm:cxn modelId="{53DB5F81-783A-415A-97DA-5764D8F6E489}" type="presOf" srcId="{E93314A4-8C2F-44A0-849E-567594B34746}" destId="{A4030D4E-99E6-4CFD-B739-B99AE5246826}" srcOrd="0" destOrd="0" presId="urn:microsoft.com/office/officeart/2005/8/layout/cycle7"/>
    <dgm:cxn modelId="{13C4F93E-6DC2-489E-B627-2426292FA6B0}" type="presOf" srcId="{E8575238-220F-4C8C-B0C3-B2F94E55D9DF}" destId="{E1C04A2F-4C5B-493E-9C7B-C9BC246E98C1}" srcOrd="0" destOrd="0" presId="urn:microsoft.com/office/officeart/2005/8/layout/cycle7"/>
    <dgm:cxn modelId="{595B551F-03E0-4228-9C30-585AE1CD6E15}" type="presOf" srcId="{00BAC547-3720-4C3D-BFB1-401903116B6F}" destId="{F932F1CC-A776-4B6D-9EB0-0F47E32058FA}" srcOrd="0" destOrd="0" presId="urn:microsoft.com/office/officeart/2005/8/layout/cycle7"/>
    <dgm:cxn modelId="{69D3D165-843C-4D45-8EBB-28A46983FAAC}" srcId="{44F9F65C-0535-4010-99A2-D18C34B2C1E3}" destId="{00BAC547-3720-4C3D-BFB1-401903116B6F}" srcOrd="1" destOrd="0" parTransId="{B982C8E1-0B00-42B9-A63E-2C9E2DA686B0}" sibTransId="{7E5AD48B-9677-4E9B-B6A8-4E26AF659FE0}"/>
    <dgm:cxn modelId="{E661B654-98C5-43C7-AB5E-8ADC692E7DC3}" type="presOf" srcId="{55FA5507-5684-401F-A8AD-DB815320E3B4}" destId="{58B7E7E3-1FA8-4E9B-AA85-FDB46BDD52F4}" srcOrd="0" destOrd="0" presId="urn:microsoft.com/office/officeart/2005/8/layout/cycle7"/>
    <dgm:cxn modelId="{6EF38F0C-C29C-4220-8843-44CFFAAF76F8}" srcId="{44F9F65C-0535-4010-99A2-D18C34B2C1E3}" destId="{E8575238-220F-4C8C-B0C3-B2F94E55D9DF}" srcOrd="2" destOrd="0" parTransId="{64ECEC42-FE20-488E-915C-ABA79854DFDF}" sibTransId="{E93314A4-8C2F-44A0-849E-567594B34746}"/>
    <dgm:cxn modelId="{0E8682AC-7C8E-429D-BB15-DA7853C14109}" type="presOf" srcId="{44F9F65C-0535-4010-99A2-D18C34B2C1E3}" destId="{50A40103-1898-49AA-8560-5898ABE271E4}" srcOrd="0" destOrd="0" presId="urn:microsoft.com/office/officeart/2005/8/layout/cycle7"/>
    <dgm:cxn modelId="{2AAFF92D-24C6-4865-9FAF-2E00A10C9950}" type="presOf" srcId="{7E5AD48B-9677-4E9B-B6A8-4E26AF659FE0}" destId="{48C0DFE8-6DD2-40D1-87DD-B669460E6A49}" srcOrd="0" destOrd="0" presId="urn:microsoft.com/office/officeart/2005/8/layout/cycle7"/>
    <dgm:cxn modelId="{9F3DC8B4-1B35-4965-B616-83BC266BE194}" type="presParOf" srcId="{50A40103-1898-49AA-8560-5898ABE271E4}" destId="{58B7E7E3-1FA8-4E9B-AA85-FDB46BDD52F4}" srcOrd="0" destOrd="0" presId="urn:microsoft.com/office/officeart/2005/8/layout/cycle7"/>
    <dgm:cxn modelId="{E97D3B95-6F11-44BB-942D-49121612D0C8}" type="presParOf" srcId="{50A40103-1898-49AA-8560-5898ABE271E4}" destId="{04258D56-8DD2-479F-9B3F-9436470E8357}" srcOrd="1" destOrd="0" presId="urn:microsoft.com/office/officeart/2005/8/layout/cycle7"/>
    <dgm:cxn modelId="{ADDBD988-2595-44BF-9ACB-3D0CB9B27D5A}" type="presParOf" srcId="{04258D56-8DD2-479F-9B3F-9436470E8357}" destId="{C8D68222-E185-4F47-8FE8-91243A639602}" srcOrd="0" destOrd="0" presId="urn:microsoft.com/office/officeart/2005/8/layout/cycle7"/>
    <dgm:cxn modelId="{C961956C-E7FE-422B-9E4E-635F2B85A8CF}" type="presParOf" srcId="{50A40103-1898-49AA-8560-5898ABE271E4}" destId="{F932F1CC-A776-4B6D-9EB0-0F47E32058FA}" srcOrd="2" destOrd="0" presId="urn:microsoft.com/office/officeart/2005/8/layout/cycle7"/>
    <dgm:cxn modelId="{DAC404F7-CE9B-44C4-87EA-6DB1E50F46BD}" type="presParOf" srcId="{50A40103-1898-49AA-8560-5898ABE271E4}" destId="{48C0DFE8-6DD2-40D1-87DD-B669460E6A49}" srcOrd="3" destOrd="0" presId="urn:microsoft.com/office/officeart/2005/8/layout/cycle7"/>
    <dgm:cxn modelId="{742B9117-6606-4038-AED1-185A0FAD32D6}" type="presParOf" srcId="{48C0DFE8-6DD2-40D1-87DD-B669460E6A49}" destId="{DE764D79-A147-44C7-9D7F-2BADDFD0BC39}" srcOrd="0" destOrd="0" presId="urn:microsoft.com/office/officeart/2005/8/layout/cycle7"/>
    <dgm:cxn modelId="{08910812-8576-4F1F-9472-7CF2DC4BD187}" type="presParOf" srcId="{50A40103-1898-49AA-8560-5898ABE271E4}" destId="{E1C04A2F-4C5B-493E-9C7B-C9BC246E98C1}" srcOrd="4" destOrd="0" presId="urn:microsoft.com/office/officeart/2005/8/layout/cycle7"/>
    <dgm:cxn modelId="{E4234DD8-ADC8-4A53-8DEF-B8AD93C2E410}" type="presParOf" srcId="{50A40103-1898-49AA-8560-5898ABE271E4}" destId="{A4030D4E-99E6-4CFD-B739-B99AE5246826}" srcOrd="5" destOrd="0" presId="urn:microsoft.com/office/officeart/2005/8/layout/cycle7"/>
    <dgm:cxn modelId="{46EFBF3E-3944-4041-B18E-496B82DE3EEA}" type="presParOf" srcId="{A4030D4E-99E6-4CFD-B739-B99AE5246826}" destId="{0B9B9910-4FFD-4677-A69D-14F04CBA5573}"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B7E7E3-1FA8-4E9B-AA85-FDB46BDD52F4}">
      <dsp:nvSpPr>
        <dsp:cNvPr id="0" name=""/>
        <dsp:cNvSpPr/>
      </dsp:nvSpPr>
      <dsp:spPr>
        <a:xfrm>
          <a:off x="2179402" y="620"/>
          <a:ext cx="1185811" cy="5929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sv-SE" sz="1400" kern="1200" dirty="0"/>
            <a:t>Automatiska tankar</a:t>
          </a:r>
        </a:p>
      </dsp:txBody>
      <dsp:txXfrm>
        <a:off x="2196768" y="17986"/>
        <a:ext cx="1151079" cy="558173"/>
      </dsp:txXfrm>
    </dsp:sp>
    <dsp:sp modelId="{04258D56-8DD2-479F-9B3F-9436470E8357}">
      <dsp:nvSpPr>
        <dsp:cNvPr id="0" name=""/>
        <dsp:cNvSpPr/>
      </dsp:nvSpPr>
      <dsp:spPr>
        <a:xfrm rot="3375634">
          <a:off x="2968334" y="1041451"/>
          <a:ext cx="740907" cy="20751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sv-SE" sz="900" kern="1200"/>
        </a:p>
      </dsp:txBody>
      <dsp:txXfrm>
        <a:off x="3030589" y="1082954"/>
        <a:ext cx="616397" cy="124511"/>
      </dsp:txXfrm>
    </dsp:sp>
    <dsp:sp modelId="{F932F1CC-A776-4B6D-9EB0-0F47E32058FA}">
      <dsp:nvSpPr>
        <dsp:cNvPr id="0" name=""/>
        <dsp:cNvSpPr/>
      </dsp:nvSpPr>
      <dsp:spPr>
        <a:xfrm>
          <a:off x="3312362" y="1696893"/>
          <a:ext cx="1185811" cy="5929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sv-SE" sz="1400" kern="1200" dirty="0"/>
            <a:t>Impuls att agera</a:t>
          </a:r>
        </a:p>
      </dsp:txBody>
      <dsp:txXfrm>
        <a:off x="3329728" y="1714259"/>
        <a:ext cx="1151079" cy="558173"/>
      </dsp:txXfrm>
    </dsp:sp>
    <dsp:sp modelId="{48C0DFE8-6DD2-40D1-87DD-B669460E6A49}">
      <dsp:nvSpPr>
        <dsp:cNvPr id="0" name=""/>
        <dsp:cNvSpPr/>
      </dsp:nvSpPr>
      <dsp:spPr>
        <a:xfrm rot="10801011">
          <a:off x="2478842" y="1889277"/>
          <a:ext cx="740907" cy="20751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sv-SE" sz="900" kern="1200"/>
        </a:p>
      </dsp:txBody>
      <dsp:txXfrm rot="10800000">
        <a:off x="2541097" y="1930780"/>
        <a:ext cx="616397" cy="124511"/>
      </dsp:txXfrm>
    </dsp:sp>
    <dsp:sp modelId="{E1C04A2F-4C5B-493E-9C7B-C9BC246E98C1}">
      <dsp:nvSpPr>
        <dsp:cNvPr id="0" name=""/>
        <dsp:cNvSpPr/>
      </dsp:nvSpPr>
      <dsp:spPr>
        <a:xfrm>
          <a:off x="1200417" y="1696272"/>
          <a:ext cx="1185811" cy="5929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sv-SE" sz="1400" kern="1200"/>
            <a:t>Fysiologisk reaktion</a:t>
          </a:r>
        </a:p>
      </dsp:txBody>
      <dsp:txXfrm>
        <a:off x="1217783" y="1713638"/>
        <a:ext cx="1151079" cy="558173"/>
      </dsp:txXfrm>
    </dsp:sp>
    <dsp:sp modelId="{A4030D4E-99E6-4CFD-B739-B99AE5246826}">
      <dsp:nvSpPr>
        <dsp:cNvPr id="0" name=""/>
        <dsp:cNvSpPr/>
      </dsp:nvSpPr>
      <dsp:spPr>
        <a:xfrm rot="18000000">
          <a:off x="1912361" y="1041140"/>
          <a:ext cx="740907" cy="20751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sv-SE" sz="900" kern="1200"/>
        </a:p>
      </dsp:txBody>
      <dsp:txXfrm>
        <a:off x="1974616" y="1082643"/>
        <a:ext cx="616397" cy="124511"/>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endParaRPr lang="sv-SE" dirty="0"/>
          </a:p>
        </p:txBody>
      </p:sp>
      <p:sp>
        <p:nvSpPr>
          <p:cNvPr id="4" name="Platshållare för sidfot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sv-SE" dirty="0"/>
          </a:p>
        </p:txBody>
      </p:sp>
      <p:sp>
        <p:nvSpPr>
          <p:cNvPr id="5" name="Platshållare för bildnumm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810B196C-3510-9147-AFAE-B521BB4B8E90}" type="slidenum">
              <a:rPr lang="sv-SE" smtClean="0"/>
              <a:pPr/>
              <a:t>‹#›</a:t>
            </a:fld>
            <a:endParaRPr lang="sv-SE" dirty="0"/>
          </a:p>
        </p:txBody>
      </p:sp>
    </p:spTree>
    <p:extLst>
      <p:ext uri="{BB962C8B-B14F-4D97-AF65-F5344CB8AC3E}">
        <p14:creationId xmlns:p14="http://schemas.microsoft.com/office/powerpoint/2010/main" val="85544847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endParaRPr lang="sv-SE" dirty="0"/>
          </a:p>
        </p:txBody>
      </p:sp>
      <p:sp>
        <p:nvSpPr>
          <p:cNvPr id="4" name="Platshållare för bildobjekt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C80B61F6-8E9A-4CA5-B6A9-9B45E7028951}" type="slidenum">
              <a:rPr lang="sv-SE" smtClean="0"/>
              <a:pPr/>
              <a:t>‹#›</a:t>
            </a:fld>
            <a:endParaRPr lang="sv-SE" dirty="0"/>
          </a:p>
        </p:txBody>
      </p:sp>
    </p:spTree>
    <p:extLst>
      <p:ext uri="{BB962C8B-B14F-4D97-AF65-F5344CB8AC3E}">
        <p14:creationId xmlns:p14="http://schemas.microsoft.com/office/powerpoint/2010/main" val="329558565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90488" y="744538"/>
            <a:ext cx="6616700" cy="3722687"/>
          </a:xfrm>
        </p:spPr>
      </p:sp>
      <p:sp>
        <p:nvSpPr>
          <p:cNvPr id="3" name="Platshållare för anteckningar 2"/>
          <p:cNvSpPr>
            <a:spLocks noGrp="1"/>
          </p:cNvSpPr>
          <p:nvPr>
            <p:ph type="body" idx="1"/>
          </p:nvPr>
        </p:nvSpPr>
        <p:spPr/>
        <p:txBody>
          <a:bodyPr/>
          <a:lstStyle/>
          <a:p>
            <a:r>
              <a:rPr lang="sv-SE" dirty="0" smtClean="0"/>
              <a:t>Dela </a:t>
            </a:r>
            <a:r>
              <a:rPr lang="sv-SE" dirty="0" smtClean="0"/>
              <a:t>ut åhörarkopior.</a:t>
            </a:r>
          </a:p>
          <a:p>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Fråga</a:t>
            </a:r>
            <a:r>
              <a:rPr lang="sv-SE" baseline="0" dirty="0" smtClean="0"/>
              <a:t> om det har gått bra att registrera sig i kassan? Annars får de skriva namn och personnr på en lista.</a:t>
            </a:r>
          </a:p>
          <a:p>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1</a:t>
            </a:fld>
            <a:endParaRPr lang="sv-SE" dirty="0"/>
          </a:p>
        </p:txBody>
      </p:sp>
    </p:spTree>
    <p:extLst>
      <p:ext uri="{BB962C8B-B14F-4D97-AF65-F5344CB8AC3E}">
        <p14:creationId xmlns:p14="http://schemas.microsoft.com/office/powerpoint/2010/main" val="3358267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10</a:t>
            </a:fld>
            <a:endParaRPr lang="sv-SE" dirty="0"/>
          </a:p>
        </p:txBody>
      </p:sp>
    </p:spTree>
    <p:extLst>
      <p:ext uri="{BB962C8B-B14F-4D97-AF65-F5344CB8AC3E}">
        <p14:creationId xmlns:p14="http://schemas.microsoft.com/office/powerpoint/2010/main" val="41562359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1" dirty="0" smtClean="0"/>
              <a:t>Långvarig stress </a:t>
            </a:r>
            <a:r>
              <a:rPr lang="sv-SE" altLang="sv-SE" dirty="0" smtClean="0"/>
              <a:t>skapas då man har många</a:t>
            </a:r>
            <a:r>
              <a:rPr lang="sv-SE" altLang="sv-SE" baseline="0" dirty="0" smtClean="0"/>
              <a:t> </a:t>
            </a:r>
            <a:r>
              <a:rPr lang="sv-SE" altLang="sv-SE" b="1" baseline="0" dirty="0" smtClean="0"/>
              <a:t>upprepade </a:t>
            </a:r>
            <a:r>
              <a:rPr lang="sv-SE" altLang="sv-SE" baseline="0" dirty="0" smtClean="0"/>
              <a:t>akuta stresspåslag under lång tid utan att man får tillräcklig och </a:t>
            </a:r>
            <a:r>
              <a:rPr lang="sv-SE" altLang="sv-SE" b="1" baseline="0" dirty="0" smtClean="0"/>
              <a:t>kontinuerlig återhämtning. </a:t>
            </a:r>
            <a:r>
              <a:rPr lang="sv-SE" altLang="sv-SE" baseline="0" dirty="0" smtClean="0"/>
              <a:t>Som ni ser på grafen är varje </a:t>
            </a:r>
            <a:r>
              <a:rPr lang="sv-SE" altLang="sv-SE" b="1" baseline="0" dirty="0" smtClean="0"/>
              <a:t>topp</a:t>
            </a:r>
            <a:r>
              <a:rPr lang="sv-SE" altLang="sv-SE" baseline="0" dirty="0" smtClean="0"/>
              <a:t> ett stresspåslag och </a:t>
            </a:r>
            <a:r>
              <a:rPr lang="sv-SE" altLang="sv-SE" b="1" baseline="0" dirty="0" smtClean="0"/>
              <a:t>dal</a:t>
            </a:r>
            <a:r>
              <a:rPr lang="sv-SE" altLang="sv-SE" baseline="0" dirty="0" smtClean="0"/>
              <a:t> är återhämtning. vid lite återhämtning går stressnivån ner igen. Men återhämtningen är </a:t>
            </a:r>
            <a:r>
              <a:rPr lang="sv-SE" altLang="sv-SE" b="1" baseline="0" dirty="0" smtClean="0"/>
              <a:t>inte tillräckligt stor </a:t>
            </a:r>
            <a:r>
              <a:rPr lang="sv-SE" altLang="sv-SE" baseline="0" dirty="0" smtClean="0"/>
              <a:t>för att stressnivån ska gå ner till den ursprungliga nivån, utan över tid fortsätter den uppåt.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 Till slut når man </a:t>
            </a:r>
            <a:r>
              <a:rPr lang="sv-SE" altLang="sv-SE" b="1" baseline="0" dirty="0" smtClean="0"/>
              <a:t>stresströskeln:</a:t>
            </a:r>
            <a:r>
              <a:rPr lang="sv-SE" altLang="sv-SE" baseline="0" dirty="0" smtClean="0"/>
              <a:t> </a:t>
            </a:r>
            <a:r>
              <a:rPr lang="sv-SE" altLang="sv-SE" b="0" baseline="0" dirty="0" smtClean="0"/>
              <a:t>då har man kommit över sin gräns för hur mycket stress man kan hantera och får då stressymptom.</a:t>
            </a:r>
            <a:r>
              <a:rPr lang="sv-SE" altLang="sv-SE" baseline="0" dirty="0" smtClean="0"/>
              <a:t> Vanliga </a:t>
            </a:r>
            <a:r>
              <a:rPr lang="sv-SE" altLang="sv-SE" b="1" baseline="0" dirty="0" smtClean="0"/>
              <a:t>symptom är</a:t>
            </a:r>
            <a:r>
              <a:rPr lang="sv-SE" altLang="sv-SE" b="1" dirty="0" smtClean="0"/>
              <a:t> svårigheter att varva ner, bristande energi, koncentrationssvårigheter, sömnsvårigheter, värk,</a:t>
            </a:r>
            <a:r>
              <a:rPr lang="sv-SE" altLang="sv-SE" b="1" baseline="0" dirty="0" smtClean="0"/>
              <a:t> ljud- eller ljuskänslighet. </a:t>
            </a:r>
            <a:r>
              <a:rPr lang="sv-SE" altLang="sv-SE" b="1" dirty="0" smtClean="0"/>
              <a:t> Ofta kör vi på och tänker att vi snart ska ta det lugnt/snart blir det bättre, ”på semestern ska jag…”.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smtClean="0"/>
              <a:t>Finns </a:t>
            </a:r>
            <a:r>
              <a:rPr lang="sv-SE" altLang="sv-SE" b="1" dirty="0" smtClean="0"/>
              <a:t>många saker som kan orsaka ökad stress en period</a:t>
            </a:r>
            <a:r>
              <a:rPr lang="sv-SE" altLang="sv-SE" dirty="0" smtClean="0"/>
              <a:t>: privata svårigheter, barn med speciella behov, högt tempo på jobbet, svåra arbetsuppgifter, nya uppgifter, förändringar, den egna pressen- svårigheter att säga nej och sätta gränser. Ofta</a:t>
            </a:r>
            <a:r>
              <a:rPr lang="sv-SE" altLang="sv-SE" baseline="0" dirty="0" smtClean="0"/>
              <a:t> i kombination med att man som individ är ansvarstagande, snabb och effektiv och ställer höga krav på sig själv. </a:t>
            </a:r>
            <a:endParaRPr lang="sv-SE" altLang="sv-SE" dirty="0" smtClean="0"/>
          </a:p>
          <a:p>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11</a:t>
            </a:fld>
            <a:endParaRPr lang="sv-SE" dirty="0"/>
          </a:p>
        </p:txBody>
      </p:sp>
    </p:spTree>
    <p:extLst>
      <p:ext uri="{BB962C8B-B14F-4D97-AF65-F5344CB8AC3E}">
        <p14:creationId xmlns:p14="http://schemas.microsoft.com/office/powerpoint/2010/main" val="659311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ltLang="sv-SE" dirty="0" smtClean="0"/>
              <a:t>Om man kommer över sin stresströskel och fortsätter köra på kan</a:t>
            </a:r>
            <a:r>
              <a:rPr lang="sv-SE" altLang="sv-SE" baseline="0" dirty="0" smtClean="0"/>
              <a:t> </a:t>
            </a:r>
            <a:r>
              <a:rPr lang="sv-SE" altLang="sv-SE" b="1" baseline="0" dirty="0" smtClean="0"/>
              <a:t>man utveckla stressrelaterad ohälsa</a:t>
            </a:r>
            <a:r>
              <a:rPr lang="sv-SE" altLang="sv-SE" baseline="0" dirty="0" smtClean="0"/>
              <a:t>. Enligt grafen kan ni se att </a:t>
            </a:r>
            <a:r>
              <a:rPr lang="sv-SE" altLang="sv-SE" dirty="0" smtClean="0"/>
              <a:t>Den blå linjen, som visar stressnivå, stiger först p.g.a. en </a:t>
            </a:r>
            <a:r>
              <a:rPr lang="sv-SE" altLang="sv-SE" b="1" dirty="0" smtClean="0"/>
              <a:t>obalans </a:t>
            </a:r>
            <a:r>
              <a:rPr lang="sv-SE" altLang="sv-SE" dirty="0" smtClean="0"/>
              <a:t>mellan krävande aktiviteter (t.ex. hektiskt arbete) och återhämtning. En längre period av hög stress riskerar att leda till </a:t>
            </a:r>
            <a:r>
              <a:rPr lang="sv-SE" altLang="sv-SE" b="1" dirty="0" smtClean="0"/>
              <a:t>ett dramatiskt insjuknande </a:t>
            </a:r>
            <a:r>
              <a:rPr lang="sv-SE" altLang="sv-SE" dirty="0" smtClean="0"/>
              <a:t>(linjens plötsliga djupdykning), något som man ibland beskriver som </a:t>
            </a:r>
            <a:r>
              <a:rPr lang="sv-SE" altLang="sv-SE" b="1" dirty="0" smtClean="0"/>
              <a:t>utmattningssyndrom/att ”gå in i väggen”. </a:t>
            </a:r>
          </a:p>
          <a:p>
            <a:endParaRPr lang="sv-SE" altLang="sv-SE" dirty="0" smtClean="0"/>
          </a:p>
          <a:p>
            <a:r>
              <a:rPr lang="sv-SE" altLang="sv-SE" dirty="0" smtClean="0"/>
              <a:t>Vanliga besvär är då </a:t>
            </a:r>
            <a:r>
              <a:rPr lang="sv-SE" altLang="sv-SE" b="1" dirty="0" smtClean="0"/>
              <a:t>akuta kroppsliga symtom </a:t>
            </a:r>
            <a:r>
              <a:rPr lang="sv-SE" altLang="sv-SE" dirty="0" smtClean="0"/>
              <a:t>så som bröstsmärtor, yrsel eller alarmerande kognitiva symtom som leder tanken till hjärtinfarkt eller stroke. </a:t>
            </a:r>
            <a:r>
              <a:rPr lang="sv-SE" altLang="sv-SE" b="1" dirty="0" smtClean="0"/>
              <a:t>Kognitiva symtom </a:t>
            </a:r>
            <a:r>
              <a:rPr lang="sv-SE" altLang="sv-SE" dirty="0" smtClean="0"/>
              <a:t>kan visa sig i svårigheter att minnas sådant man vanligen minns automatiskt, svårigheter att orientera sig (t ex hitta hem), att känna igen ansikten eller göra vanliga rutinhandlingar (t ex köra bil). Symtomen väcker ofta ångest och medför i </a:t>
            </a:r>
            <a:r>
              <a:rPr lang="sv-SE" altLang="sv-SE" b="1" dirty="0" smtClean="0"/>
              <a:t>regel sänkt arbetsförmåga.</a:t>
            </a:r>
          </a:p>
          <a:p>
            <a:endParaRPr lang="sv-SE" altLang="sv-SE" b="1" dirty="0" smtClean="0"/>
          </a:p>
          <a:p>
            <a:r>
              <a:rPr lang="sv-SE" altLang="sv-SE" dirty="0" smtClean="0"/>
              <a:t>Efter det första insjuknandet upplever många </a:t>
            </a:r>
            <a:r>
              <a:rPr lang="sv-SE" altLang="sv-SE" b="1" dirty="0" smtClean="0"/>
              <a:t>fortsatt stor trötthet </a:t>
            </a:r>
            <a:r>
              <a:rPr lang="sv-SE" altLang="sv-SE" dirty="0" smtClean="0"/>
              <a:t>och stort behov av återhämtning, </a:t>
            </a:r>
            <a:r>
              <a:rPr lang="sv-SE" altLang="sv-SE" b="1" dirty="0" smtClean="0"/>
              <a:t>koncentrationssvårigheter och minnesproblem, ljud- och ljuskänslighet och fysiska besvär som smärta, magproblem.</a:t>
            </a:r>
          </a:p>
          <a:p>
            <a:endParaRPr lang="sv-SE" b="1"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12</a:t>
            </a:fld>
            <a:endParaRPr lang="sv-SE" dirty="0"/>
          </a:p>
        </p:txBody>
      </p:sp>
    </p:spTree>
    <p:extLst>
      <p:ext uri="{BB962C8B-B14F-4D97-AF65-F5344CB8AC3E}">
        <p14:creationId xmlns:p14="http://schemas.microsoft.com/office/powerpoint/2010/main" val="1547658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smtClean="0"/>
              <a:t>När man känner sig stressad är det vanligt att man gör olika stressbeteenden. </a:t>
            </a:r>
            <a:endParaRPr lang="sv-SE" baseline="0" dirty="0" smtClean="0"/>
          </a:p>
          <a:p>
            <a:pPr eaLnBrk="1" hangingPunct="1"/>
            <a:r>
              <a:rPr lang="sv-SE" altLang="sv-SE" dirty="0" smtClean="0"/>
              <a:t>Det är när </a:t>
            </a:r>
            <a:r>
              <a:rPr lang="sv-SE" altLang="sv-SE" b="1" dirty="0" smtClean="0"/>
              <a:t>vi rör oss snabbt,</a:t>
            </a:r>
            <a:r>
              <a:rPr lang="sv-SE" altLang="sv-SE" dirty="0" smtClean="0"/>
              <a:t> till exempel </a:t>
            </a:r>
            <a:r>
              <a:rPr lang="sv-SE" altLang="sv-SE" b="1" dirty="0" smtClean="0"/>
              <a:t>talar fort, äter fort, kör bil fort, göra flera saker samtidigt, springer mellan möten, tar </a:t>
            </a:r>
            <a:r>
              <a:rPr lang="sv-SE" altLang="sv-SE" dirty="0" smtClean="0"/>
              <a:t>dubbla trappsteg i trappan. </a:t>
            </a:r>
            <a:r>
              <a:rPr lang="sv-SE" altLang="sv-SE" sz="1400" i="1" dirty="0" smtClean="0"/>
              <a:t>Ofta vinner vi inte så mycket tid på stressbeteenden</a:t>
            </a:r>
            <a:r>
              <a:rPr lang="sv-SE" altLang="sv-SE" dirty="0" smtClean="0"/>
              <a:t>... Men det känns effektiv i stunden. T ex hoppa över lunchen för att ”jobba ikapp” </a:t>
            </a:r>
            <a:r>
              <a:rPr lang="sv-SE" altLang="sv-SE" b="1" dirty="0" smtClean="0"/>
              <a:t>– kortsiktigt skönt </a:t>
            </a:r>
            <a:r>
              <a:rPr lang="sv-SE" altLang="sv-SE" dirty="0" smtClean="0"/>
              <a:t>och </a:t>
            </a:r>
            <a:r>
              <a:rPr lang="sv-SE" altLang="sv-SE" b="1" dirty="0" smtClean="0"/>
              <a:t>långsiktigt ohållbart </a:t>
            </a:r>
            <a:r>
              <a:rPr lang="sv-SE" altLang="sv-SE" dirty="0" smtClean="0"/>
              <a:t>eftersom vi går miste om </a:t>
            </a:r>
            <a:r>
              <a:rPr lang="sv-SE" altLang="sv-SE" b="1" dirty="0" smtClean="0"/>
              <a:t>återhämtning. </a:t>
            </a:r>
            <a:r>
              <a:rPr lang="sv-SE" altLang="sv-SE" dirty="0" smtClean="0"/>
              <a:t>Ett annat stressbeteende kan vara att köra fort eller </a:t>
            </a:r>
            <a:r>
              <a:rPr lang="sv-SE" altLang="sv-SE" b="1" dirty="0" smtClean="0"/>
              <a:t>springa i trapporna </a:t>
            </a:r>
            <a:r>
              <a:rPr lang="sv-SE" altLang="sv-SE" dirty="0" smtClean="0"/>
              <a:t>för att komma fram fort. Det känns effektivt, men för det första sparar vi inte så mycket tid och för det andra: när vi rör oss </a:t>
            </a:r>
            <a:r>
              <a:rPr lang="sv-SE" altLang="sv-SE" b="1" dirty="0" smtClean="0"/>
              <a:t>fort signalerar vi till kroppen </a:t>
            </a:r>
            <a:r>
              <a:rPr lang="sv-SE" altLang="sv-SE" dirty="0" smtClean="0"/>
              <a:t>att det är bråttom och kroppen reagerar med ännu mer uppvarvning. </a:t>
            </a:r>
          </a:p>
          <a:p>
            <a:pPr eaLnBrk="1" hangingPunct="1"/>
            <a:r>
              <a:rPr lang="sv-SE" altLang="sv-SE" dirty="0" smtClean="0"/>
              <a:t>Att göra </a:t>
            </a:r>
            <a:r>
              <a:rPr lang="sv-SE" altLang="sv-SE" b="1" dirty="0" smtClean="0"/>
              <a:t>ett</a:t>
            </a:r>
            <a:r>
              <a:rPr lang="sv-SE" altLang="sv-SE" dirty="0" smtClean="0"/>
              <a:t> stressbeteende påverkar inte vår totala stressnivå så mycket, men </a:t>
            </a:r>
            <a:r>
              <a:rPr lang="sv-SE" altLang="sv-SE" b="0" dirty="0" smtClean="0"/>
              <a:t>gör man </a:t>
            </a:r>
            <a:r>
              <a:rPr lang="sv-SE" altLang="sv-SE" b="1" dirty="0" smtClean="0"/>
              <a:t>många </a:t>
            </a:r>
            <a:r>
              <a:rPr lang="sv-SE" altLang="sv-SE" dirty="0" smtClean="0"/>
              <a:t>varje dag spelar det roll och </a:t>
            </a:r>
            <a:r>
              <a:rPr lang="sv-SE" altLang="sv-SE" b="1" dirty="0" smtClean="0"/>
              <a:t>mängden stresshormoner i kroppen ökar</a:t>
            </a:r>
            <a:r>
              <a:rPr lang="sv-SE" altLang="sv-SE" dirty="0" smtClean="0"/>
              <a:t>. </a:t>
            </a:r>
          </a:p>
          <a:p>
            <a:pPr eaLnBrk="1" hangingPunct="1"/>
            <a:endParaRPr lang="sv-SE" alt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sz="1200" dirty="0" smtClean="0">
                <a:latin typeface="Verdana" panose="020B0604030504040204" pitchFamily="34" charset="0"/>
              </a:rPr>
              <a:t>Sannolikt att man upprepar stressbeteendet nästa gång eftersom det upplevs som effektiv i stunden. </a:t>
            </a:r>
            <a:r>
              <a:rPr lang="sv-SE" altLang="sv-SE" dirty="0" smtClean="0"/>
              <a:t>Det här gör att stressen blir en ond cirkel!</a:t>
            </a:r>
          </a:p>
          <a:p>
            <a:pPr eaLnBrk="1" hangingPunct="1"/>
            <a:endParaRPr lang="sv-SE" altLang="sv-SE" sz="1200" dirty="0" smtClean="0">
              <a:latin typeface="Verdana" panose="020B0604030504040204" pitchFamily="34" charset="0"/>
            </a:endParaRPr>
          </a:p>
          <a:p>
            <a:pPr eaLnBrk="1" hangingPunct="1"/>
            <a:r>
              <a:rPr lang="sv-SE" altLang="sv-SE" sz="1200" dirty="0" smtClean="0">
                <a:latin typeface="Verdana" panose="020B0604030504040204" pitchFamily="34" charset="0"/>
              </a:rPr>
              <a:t>Stressen</a:t>
            </a:r>
            <a:r>
              <a:rPr lang="sv-SE" altLang="sv-SE" sz="1200" baseline="0" dirty="0" smtClean="0">
                <a:latin typeface="Verdana" panose="020B0604030504040204" pitchFamily="34" charset="0"/>
              </a:rPr>
              <a:t> påverkar också </a:t>
            </a:r>
            <a:r>
              <a:rPr lang="sv-SE" altLang="sv-SE" sz="1200" b="1" baseline="0" dirty="0" smtClean="0">
                <a:latin typeface="Verdana" panose="020B0604030504040204" pitchFamily="34" charset="0"/>
              </a:rPr>
              <a:t>andra delar av livet: </a:t>
            </a:r>
            <a:r>
              <a:rPr lang="sv-SE" altLang="sv-SE" sz="1200" baseline="0" dirty="0" smtClean="0">
                <a:latin typeface="Verdana" panose="020B0604030504040204" pitchFamily="34" charset="0"/>
              </a:rPr>
              <a:t>vanligt att man får s</a:t>
            </a:r>
            <a:r>
              <a:rPr lang="sv-SE" altLang="sv-SE" sz="1200" dirty="0" smtClean="0">
                <a:latin typeface="Verdana" panose="020B0604030504040204" pitchFamily="34" charset="0"/>
              </a:rPr>
              <a:t>ämre nära relationer, prioriterar bort sociala relationer, egna intressen, egen hälsa och får sämre återhämtning</a:t>
            </a:r>
          </a:p>
          <a:p>
            <a:pPr eaLnBrk="1" hangingPunct="1"/>
            <a:endParaRPr lang="sv-SE" altLang="sv-SE" dirty="0" smtClean="0"/>
          </a:p>
          <a:p>
            <a:endParaRPr lang="sv-SE" baseline="0" dirty="0" smtClean="0"/>
          </a:p>
          <a:p>
            <a:endParaRPr lang="sv-SE" baseline="0" dirty="0" smtClean="0"/>
          </a:p>
          <a:p>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13</a:t>
            </a:fld>
            <a:endParaRPr lang="sv-SE" dirty="0"/>
          </a:p>
        </p:txBody>
      </p:sp>
    </p:spTree>
    <p:extLst>
      <p:ext uri="{BB962C8B-B14F-4D97-AF65-F5344CB8AC3E}">
        <p14:creationId xmlns:p14="http://schemas.microsoft.com/office/powerpoint/2010/main" val="2676284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r>
              <a:rPr lang="sv-SE" altLang="sv-SE" dirty="0" smtClean="0"/>
              <a:t>Viktigt att börja </a:t>
            </a:r>
            <a:r>
              <a:rPr lang="sv-SE" altLang="sv-SE" b="1" dirty="0" smtClean="0"/>
              <a:t>identifiera stressbeteenden för att sedan kunna</a:t>
            </a:r>
            <a:r>
              <a:rPr lang="sv-SE" altLang="sv-SE" b="1" baseline="0" dirty="0" smtClean="0"/>
              <a:t> </a:t>
            </a:r>
            <a:r>
              <a:rPr lang="sv-SE" altLang="sv-SE" b="1" dirty="0" smtClean="0"/>
              <a:t>ersätta dem med </a:t>
            </a:r>
            <a:r>
              <a:rPr lang="sv-SE" altLang="sv-SE" b="1" i="1" dirty="0" smtClean="0"/>
              <a:t>lugna beteenden</a:t>
            </a:r>
            <a:r>
              <a:rPr lang="sv-SE" altLang="sv-SE" b="0" i="1" dirty="0" smtClean="0"/>
              <a:t> som kommer att minsk stressen</a:t>
            </a:r>
            <a:r>
              <a:rPr lang="sv-SE" altLang="sv-SE" b="1" dirty="0" smtClean="0"/>
              <a:t>.  </a:t>
            </a:r>
          </a:p>
          <a:p>
            <a:pPr eaLnBrk="1" hangingPunct="1"/>
            <a:endParaRPr lang="sv-SE" altLang="sv-SE" dirty="0" smtClean="0"/>
          </a:p>
          <a:p>
            <a:endParaRPr lang="sv-SE" dirty="0" smtClean="0"/>
          </a:p>
          <a:p>
            <a:r>
              <a:rPr lang="sv-SE" dirty="0" smtClean="0"/>
              <a:t>Detta kan man göra genom situationsanalyser. </a:t>
            </a:r>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14</a:t>
            </a:fld>
            <a:endParaRPr lang="sv-SE" dirty="0"/>
          </a:p>
        </p:txBody>
      </p:sp>
    </p:spTree>
    <p:extLst>
      <p:ext uri="{BB962C8B-B14F-4D97-AF65-F5344CB8AC3E}">
        <p14:creationId xmlns:p14="http://schemas.microsoft.com/office/powerpoint/2010/main" val="40407036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Första</a:t>
            </a:r>
            <a:r>
              <a:rPr lang="sv-SE" baseline="0" dirty="0" smtClean="0"/>
              <a:t> steget är att hitta en kedja från situation till konsekvens där stressbeteenden uppstår. Exempel!</a:t>
            </a:r>
          </a:p>
          <a:p>
            <a:endParaRPr lang="sv-SE" dirty="0" smtClean="0"/>
          </a:p>
          <a:p>
            <a:r>
              <a:rPr lang="sv-SE" dirty="0" smtClean="0"/>
              <a:t>Människan är mer benägen att göra sånt som känns bra på kort sikt än det som är långsiktigt bra för oss. </a:t>
            </a:r>
            <a:endParaRPr lang="sv-SE" baseline="0" dirty="0" smtClean="0"/>
          </a:p>
          <a:p>
            <a:r>
              <a:rPr lang="sv-SE" baseline="0" dirty="0" smtClean="0"/>
              <a:t>Vi gör ofta saker som kortsiktigt leder till att vi får något vi önskar eller slipper obehag. Då förstärks det beteendet – vi gör mer av det. </a:t>
            </a:r>
          </a:p>
          <a:p>
            <a:endParaRPr lang="sv-SE" baseline="0" dirty="0" smtClean="0"/>
          </a:p>
          <a:p>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15</a:t>
            </a:fld>
            <a:endParaRPr lang="sv-SE" dirty="0"/>
          </a:p>
        </p:txBody>
      </p:sp>
    </p:spTree>
    <p:extLst>
      <p:ext uri="{BB962C8B-B14F-4D97-AF65-F5344CB8AC3E}">
        <p14:creationId xmlns:p14="http://schemas.microsoft.com/office/powerpoint/2010/main" val="21530485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baseline="0" dirty="0" smtClean="0"/>
              <a:t>Skriv ned dina stressbeteenden, finns i era </a:t>
            </a:r>
            <a:r>
              <a:rPr lang="sv-SE" baseline="0" dirty="0" err="1" smtClean="0"/>
              <a:t>slides</a:t>
            </a:r>
            <a:endParaRPr lang="sv-SE" baseline="0" dirty="0" smtClean="0"/>
          </a:p>
          <a:p>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16</a:t>
            </a:fld>
            <a:endParaRPr lang="sv-SE" dirty="0"/>
          </a:p>
        </p:txBody>
      </p:sp>
    </p:spTree>
    <p:extLst>
      <p:ext uri="{BB962C8B-B14F-4D97-AF65-F5344CB8AC3E}">
        <p14:creationId xmlns:p14="http://schemas.microsoft.com/office/powerpoint/2010/main" val="27885119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Å</a:t>
            </a:r>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17</a:t>
            </a:fld>
            <a:endParaRPr lang="sv-SE" dirty="0"/>
          </a:p>
        </p:txBody>
      </p:sp>
    </p:spTree>
    <p:extLst>
      <p:ext uri="{BB962C8B-B14F-4D97-AF65-F5344CB8AC3E}">
        <p14:creationId xmlns:p14="http://schemas.microsoft.com/office/powerpoint/2010/main" val="19481274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lnSpcReduction="10000"/>
          </a:bodyPr>
          <a:lstStyle/>
          <a:p>
            <a:r>
              <a:rPr lang="sv-SE" altLang="sv-SE" dirty="0" smtClean="0"/>
              <a:t>Så här får din </a:t>
            </a:r>
            <a:r>
              <a:rPr lang="sv-SE" altLang="sv-SE" b="1" dirty="0" smtClean="0"/>
              <a:t>kurva</a:t>
            </a:r>
            <a:r>
              <a:rPr lang="sv-SE" altLang="sv-SE" dirty="0" smtClean="0"/>
              <a:t> över stress och återhämtning gärna se ut. Kroppen</a:t>
            </a:r>
            <a:r>
              <a:rPr lang="sv-SE" altLang="sv-SE" baseline="0" dirty="0" smtClean="0"/>
              <a:t> behöver </a:t>
            </a:r>
            <a:r>
              <a:rPr lang="sv-SE" altLang="sv-SE" b="1" baseline="0" dirty="0" smtClean="0"/>
              <a:t>balans</a:t>
            </a:r>
            <a:r>
              <a:rPr lang="sv-SE" altLang="sv-SE" baseline="0" dirty="0" smtClean="0"/>
              <a:t>.</a:t>
            </a:r>
            <a:r>
              <a:rPr lang="sv-SE" altLang="sv-SE" dirty="0" smtClean="0"/>
              <a:t> Genom återkommande återhämtning (”</a:t>
            </a:r>
            <a:r>
              <a:rPr lang="sv-SE" altLang="sv-SE" b="0" dirty="0" smtClean="0"/>
              <a:t>dalarna</a:t>
            </a:r>
            <a:r>
              <a:rPr lang="sv-SE" altLang="sv-SE" dirty="0" smtClean="0"/>
              <a:t>” i linjen) hålls stressen på en </a:t>
            </a:r>
            <a:r>
              <a:rPr lang="sv-SE" altLang="sv-SE" b="1" dirty="0" smtClean="0"/>
              <a:t>hanterbar</a:t>
            </a:r>
            <a:r>
              <a:rPr lang="sv-SE" altLang="sv-SE" dirty="0" smtClean="0"/>
              <a:t> nivå. Det viktigaste du kan göra för att hantera stress är att skapa balans mellan aktivitet och återhämtning! Den </a:t>
            </a:r>
            <a:r>
              <a:rPr lang="sv-SE" altLang="sv-SE" b="1" dirty="0" smtClean="0"/>
              <a:t>vardagliga</a:t>
            </a:r>
            <a:r>
              <a:rPr lang="sv-SE" altLang="sv-SE" dirty="0" smtClean="0"/>
              <a:t> </a:t>
            </a:r>
            <a:r>
              <a:rPr lang="sv-SE" altLang="sv-SE" b="1" dirty="0" smtClean="0"/>
              <a:t>återhämtningen</a:t>
            </a:r>
            <a:r>
              <a:rPr lang="sv-SE" altLang="sv-SE" dirty="0" smtClean="0"/>
              <a:t> är viktigast. Det här kräver </a:t>
            </a:r>
            <a:r>
              <a:rPr lang="sv-SE" altLang="sv-SE" b="1" dirty="0" smtClean="0"/>
              <a:t>planering</a:t>
            </a:r>
            <a:r>
              <a:rPr lang="sv-SE" altLang="sv-SE" dirty="0" smtClean="0"/>
              <a:t>. Tänk </a:t>
            </a:r>
            <a:r>
              <a:rPr lang="sv-SE" altLang="sv-SE" b="1" dirty="0" err="1" smtClean="0"/>
              <a:t>Skalman</a:t>
            </a:r>
            <a:r>
              <a:rPr lang="sv-SE" altLang="sv-SE" dirty="0" smtClean="0"/>
              <a:t>! När stressnivån är hög behövs särskilt mycket återhämtning (gröna linjer). Det är lika viktigt att man engagerar sig i livet som att detta balanseras med vila. Variation i aktivitetsnivå och livsinnehåll är positivt och brukar leda till bättre mående </a:t>
            </a:r>
            <a:r>
              <a:rPr lang="sv-SE" altLang="sv-SE" b="1" dirty="0" smtClean="0"/>
              <a:t>på lång sikt</a:t>
            </a:r>
            <a:r>
              <a:rPr lang="sv-SE" altLang="sv-SE" dirty="0" smtClean="0"/>
              <a:t>! Svårt men viktigt för att komma till rätta med långvarig stress.</a:t>
            </a:r>
          </a:p>
          <a:p>
            <a:endParaRPr lang="sv-SE" altLang="sv-SE" dirty="0" smtClean="0"/>
          </a:p>
          <a:p>
            <a:r>
              <a:rPr lang="sv-SE" altLang="sv-SE" dirty="0" smtClean="0"/>
              <a:t>Med ”återhämtning” menas att </a:t>
            </a:r>
            <a:r>
              <a:rPr lang="sv-SE" altLang="sv-SE" b="1" i="0" dirty="0" smtClean="0"/>
              <a:t>man sänker sin stressnivå </a:t>
            </a:r>
            <a:r>
              <a:rPr lang="sv-SE" altLang="sv-SE" dirty="0" smtClean="0"/>
              <a:t>och får en upplevelse av lugn och ro. När vi återhämtar oss aktiveras </a:t>
            </a:r>
            <a:r>
              <a:rPr lang="sv-SE" altLang="sv-SE" b="1" dirty="0" smtClean="0"/>
              <a:t>vårt parasympatiska </a:t>
            </a:r>
            <a:r>
              <a:rPr lang="sv-SE" altLang="sv-SE" dirty="0" smtClean="0"/>
              <a:t>nervsystem, som är motsatsen till det sympatiska nervsystemet som är aktivt vid ett akut stresspåslag. Det parasympatiska nervsystemet signalerar till kroppen att det upplevda </a:t>
            </a:r>
            <a:r>
              <a:rPr lang="sv-SE" altLang="sv-SE" b="1" dirty="0" smtClean="0"/>
              <a:t>hotet är borta </a:t>
            </a:r>
            <a:r>
              <a:rPr lang="sv-SE" altLang="sv-SE" dirty="0" smtClean="0"/>
              <a:t>och den fysiologiska beredskapen att ”kämpa eller fly” avtar. Vid ihållande stress, oro och rädsla aktiveras inte det parasympatiska nervsystemet av </a:t>
            </a:r>
            <a:r>
              <a:rPr lang="sv-SE" altLang="sv-SE" b="1" dirty="0" smtClean="0"/>
              <a:t>sig självt </a:t>
            </a:r>
            <a:r>
              <a:rPr lang="sv-SE" altLang="sv-SE" dirty="0" smtClean="0"/>
              <a:t>(eftersom det upplevda hotet kvarstår). Vi </a:t>
            </a:r>
            <a:r>
              <a:rPr lang="sv-SE" altLang="sv-SE" b="1" dirty="0" smtClean="0"/>
              <a:t>behöver hjälpa det på traven </a:t>
            </a:r>
            <a:r>
              <a:rPr lang="sv-SE" altLang="sv-SE" dirty="0" smtClean="0"/>
              <a:t>genom att, i motsats till stressbeteenden, engagera oss i lugna aktiviteter och bli medvetna om våra handlingar och tankar.</a:t>
            </a:r>
          </a:p>
          <a:p>
            <a:endParaRPr lang="sv-SE" altLang="sv-SE" dirty="0" smtClean="0"/>
          </a:p>
          <a:p>
            <a:r>
              <a:rPr lang="sv-SE" altLang="sv-SE" dirty="0" smtClean="0"/>
              <a:t>Det är viktigt med återhämtning både under dagen (t ex vid lunch samt någon gång under för- och eftermiddag) och mot dagens slut. Det är lätt att tänka </a:t>
            </a:r>
            <a:r>
              <a:rPr lang="sv-SE" altLang="sv-SE" i="1" dirty="0" smtClean="0"/>
              <a:t>“jag ska se till att återhämta mig i helgen… eller under höstlovet!”</a:t>
            </a:r>
            <a:r>
              <a:rPr lang="sv-SE" altLang="sv-SE" dirty="0" smtClean="0"/>
              <a:t>. Denna ambition är bra men otillräcklig. Återhämtning behövs på </a:t>
            </a:r>
            <a:r>
              <a:rPr lang="sv-SE" altLang="sv-SE" b="1" dirty="0" smtClean="0"/>
              <a:t>daglig</a:t>
            </a:r>
            <a:r>
              <a:rPr lang="sv-SE" altLang="sv-SE" dirty="0" smtClean="0"/>
              <a:t> basis och inte minst </a:t>
            </a:r>
            <a:r>
              <a:rPr lang="sv-SE" altLang="sv-SE" u="sng" dirty="0" smtClean="0"/>
              <a:t>mellan olika aktiviteter</a:t>
            </a:r>
            <a:r>
              <a:rPr lang="sv-SE" altLang="sv-SE" dirty="0" smtClean="0"/>
              <a:t>. </a:t>
            </a:r>
          </a:p>
          <a:p>
            <a:endParaRPr lang="sv-SE" altLang="sv-SE" dirty="0" smtClean="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18</a:t>
            </a:fld>
            <a:endParaRPr lang="sv-SE" dirty="0"/>
          </a:p>
        </p:txBody>
      </p:sp>
    </p:spTree>
    <p:extLst>
      <p:ext uri="{BB962C8B-B14F-4D97-AF65-F5344CB8AC3E}">
        <p14:creationId xmlns:p14="http://schemas.microsoft.com/office/powerpoint/2010/main" val="2811189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Vad</a:t>
            </a:r>
            <a:r>
              <a:rPr lang="sv-SE" baseline="0" dirty="0" smtClean="0"/>
              <a:t> som är återhämtande för oss är </a:t>
            </a:r>
            <a:r>
              <a:rPr lang="sv-SE" b="1" baseline="0" dirty="0" smtClean="0"/>
              <a:t>individuellt</a:t>
            </a:r>
            <a:r>
              <a:rPr lang="sv-SE" baseline="0" dirty="0" smtClean="0"/>
              <a:t>. </a:t>
            </a:r>
            <a:r>
              <a:rPr lang="sv-SE" sz="1200" kern="1200" dirty="0" smtClean="0">
                <a:solidFill>
                  <a:schemeClr val="tx1"/>
                </a:solidFill>
                <a:effectLst/>
                <a:latin typeface="+mn-lt"/>
                <a:ea typeface="+mn-ea"/>
                <a:cs typeface="+mn-cs"/>
              </a:rPr>
              <a:t>Om det var länge sedan du kände dig lugn och utvilad kan det vara svårt att komma på återhämtande aktiviteter.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Det kan</a:t>
            </a:r>
            <a:r>
              <a:rPr lang="sv-SE" sz="1200" kern="1200" baseline="0" dirty="0" smtClean="0">
                <a:solidFill>
                  <a:schemeClr val="tx1"/>
                </a:solidFill>
                <a:effectLst/>
                <a:latin typeface="+mn-lt"/>
                <a:ea typeface="+mn-ea"/>
                <a:cs typeface="+mn-cs"/>
              </a:rPr>
              <a:t> då hjälpa att </a:t>
            </a:r>
            <a:r>
              <a:rPr lang="sv-SE" sz="1200" kern="1200" dirty="0" smtClean="0">
                <a:solidFill>
                  <a:schemeClr val="tx1"/>
                </a:solidFill>
                <a:effectLst/>
                <a:latin typeface="+mn-lt"/>
                <a:ea typeface="+mn-ea"/>
                <a:cs typeface="+mn-cs"/>
              </a:rPr>
              <a:t>tänka tillbaks på vad som var återhämtande för dig </a:t>
            </a:r>
            <a:r>
              <a:rPr lang="sv-SE" sz="1200" b="1" kern="1200" dirty="0" smtClean="0">
                <a:solidFill>
                  <a:schemeClr val="tx1"/>
                </a:solidFill>
                <a:effectLst/>
                <a:latin typeface="+mn-lt"/>
                <a:ea typeface="+mn-ea"/>
                <a:cs typeface="+mn-cs"/>
              </a:rPr>
              <a:t>tidigare i livet </a:t>
            </a:r>
            <a:r>
              <a:rPr lang="sv-SE" sz="1200" kern="1200" dirty="0" smtClean="0">
                <a:solidFill>
                  <a:schemeClr val="tx1"/>
                </a:solidFill>
                <a:effectLst/>
                <a:latin typeface="+mn-lt"/>
                <a:ea typeface="+mn-ea"/>
                <a:cs typeface="+mn-cs"/>
              </a:rPr>
              <a:t>när du var mindre stressad. Om du ändå inte kan komma på något kan du försöka </a:t>
            </a:r>
            <a:r>
              <a:rPr lang="sv-SE" sz="1200" b="1" kern="1200" dirty="0" smtClean="0">
                <a:solidFill>
                  <a:schemeClr val="tx1"/>
                </a:solidFill>
                <a:effectLst/>
                <a:latin typeface="+mn-lt"/>
                <a:ea typeface="+mn-ea"/>
                <a:cs typeface="+mn-cs"/>
              </a:rPr>
              <a:t>föreställa dig </a:t>
            </a:r>
            <a:r>
              <a:rPr lang="sv-SE" sz="1200" kern="1200" dirty="0" smtClean="0">
                <a:solidFill>
                  <a:schemeClr val="tx1"/>
                </a:solidFill>
                <a:effectLst/>
                <a:latin typeface="+mn-lt"/>
                <a:ea typeface="+mn-ea"/>
                <a:cs typeface="+mn-cs"/>
              </a:rPr>
              <a:t>vad du tror skulle kunna vara återhämtande/avslappnande/lugnande för andra människor. Här ges exempel på aktiviteter som kan upplevas som återhämtande.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Viktigt</a:t>
            </a:r>
            <a:r>
              <a:rPr lang="sv-SE" sz="1200" kern="1200" baseline="0" dirty="0" smtClean="0">
                <a:solidFill>
                  <a:schemeClr val="tx1"/>
                </a:solidFill>
                <a:effectLst/>
                <a:latin typeface="+mn-lt"/>
                <a:ea typeface="+mn-ea"/>
                <a:cs typeface="+mn-cs"/>
              </a:rPr>
              <a:t> att ändå försöka släppa omgivningens </a:t>
            </a:r>
            <a:r>
              <a:rPr lang="sv-SE" sz="1200" b="1" kern="1200" baseline="0" dirty="0" smtClean="0">
                <a:solidFill>
                  <a:schemeClr val="tx1"/>
                </a:solidFill>
                <a:effectLst/>
                <a:latin typeface="+mn-lt"/>
                <a:ea typeface="+mn-ea"/>
                <a:cs typeface="+mn-cs"/>
              </a:rPr>
              <a:t>krav och förväntningar</a:t>
            </a:r>
            <a:r>
              <a:rPr lang="sv-SE" sz="1200" kern="1200" baseline="0" dirty="0" smtClean="0">
                <a:solidFill>
                  <a:schemeClr val="tx1"/>
                </a:solidFill>
                <a:effectLst/>
                <a:latin typeface="+mn-lt"/>
                <a:ea typeface="+mn-ea"/>
                <a:cs typeface="+mn-cs"/>
              </a:rPr>
              <a:t>, hitta något som funkar för dig. </a:t>
            </a:r>
            <a:endParaRPr lang="sv-SE" sz="1200" kern="1200" dirty="0" smtClean="0">
              <a:solidFill>
                <a:schemeClr val="tx1"/>
              </a:solidFill>
              <a:effectLst/>
              <a:latin typeface="+mn-lt"/>
              <a:ea typeface="+mn-ea"/>
              <a:cs typeface="+mn-cs"/>
            </a:endParaRPr>
          </a:p>
          <a:p>
            <a:endParaRPr lang="sv-SE" dirty="0" smtClean="0"/>
          </a:p>
          <a:p>
            <a:pPr eaLnBrk="1" hangingPunct="1"/>
            <a:r>
              <a:rPr lang="sv-SE" altLang="sv-SE" dirty="0" smtClean="0"/>
              <a:t>Forskningen har också visat att man kan få som djupast återhämtning under nedvarvningen timmarna efter ett träningspass. Våra stresshormoner bryts ned när vi </a:t>
            </a:r>
            <a:r>
              <a:rPr lang="sv-SE" altLang="sv-SE" b="1" dirty="0" smtClean="0"/>
              <a:t>tränar</a:t>
            </a:r>
            <a:r>
              <a:rPr lang="sv-SE" altLang="sv-SE"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smtClean="0">
              <a:solidFill>
                <a:schemeClr val="tx1"/>
              </a:solidFill>
              <a:effectLst/>
              <a:latin typeface="+mn-lt"/>
              <a:ea typeface="+mn-ea"/>
              <a:cs typeface="+mn-cs"/>
            </a:endParaRPr>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19</a:t>
            </a:fld>
            <a:endParaRPr lang="sv-SE" dirty="0"/>
          </a:p>
        </p:txBody>
      </p:sp>
    </p:spTree>
    <p:extLst>
      <p:ext uri="{BB962C8B-B14F-4D97-AF65-F5344CB8AC3E}">
        <p14:creationId xmlns:p14="http://schemas.microsoft.com/office/powerpoint/2010/main" val="1729815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Idag</a:t>
            </a:r>
            <a:r>
              <a:rPr lang="sv-SE" baseline="0" dirty="0" smtClean="0"/>
              <a:t> kommer jag att prata om vad stress är för något. Både det som kallas akut stress och långvarig stress samt vad det kan leda till och vad som orsakar stressrelaterad ohälsa. </a:t>
            </a:r>
          </a:p>
          <a:p>
            <a:endParaRPr lang="sv-SE" baseline="0" dirty="0" smtClean="0"/>
          </a:p>
          <a:p>
            <a:r>
              <a:rPr lang="sv-SE" baseline="0" dirty="0" smtClean="0"/>
              <a:t>Därefter ska vi prata om hur man kan hantera stress för att hitta mer balans i livet och vad ni själva kan göra för att minska stressen i ert liv. </a:t>
            </a:r>
          </a:p>
          <a:p>
            <a:endParaRPr lang="sv-SE" baseline="0" dirty="0" smtClean="0"/>
          </a:p>
          <a:p>
            <a:r>
              <a:rPr lang="sv-SE" baseline="0" dirty="0" smtClean="0"/>
              <a:t>Sedan vilka behandlingar vi kan erbjuda för stressproblematik här på vårdcentralen.</a:t>
            </a:r>
          </a:p>
          <a:p>
            <a:endParaRPr lang="sv-SE" baseline="0" dirty="0" smtClean="0"/>
          </a:p>
          <a:p>
            <a:r>
              <a:rPr lang="sv-SE" baseline="0" dirty="0" smtClean="0"/>
              <a:t>Vi avslutar med lite tid för frågor, men om det är något ni undrar över är kan ni såklart ställa frågor även under föreläsningens gång. </a:t>
            </a:r>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2</a:t>
            </a:fld>
            <a:endParaRPr lang="sv-SE" dirty="0"/>
          </a:p>
        </p:txBody>
      </p:sp>
    </p:spTree>
    <p:extLst>
      <p:ext uri="{BB962C8B-B14F-4D97-AF65-F5344CB8AC3E}">
        <p14:creationId xmlns:p14="http://schemas.microsoft.com/office/powerpoint/2010/main" val="8782078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Här ges exempel på aktiviteter som kan upplevas som återhämtande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dirty="0" smtClean="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20</a:t>
            </a:fld>
            <a:endParaRPr lang="sv-SE" dirty="0"/>
          </a:p>
        </p:txBody>
      </p:sp>
    </p:spTree>
    <p:extLst>
      <p:ext uri="{BB962C8B-B14F-4D97-AF65-F5344CB8AC3E}">
        <p14:creationId xmlns:p14="http://schemas.microsoft.com/office/powerpoint/2010/main" val="23816156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fontScale="85000" lnSpcReduction="10000"/>
          </a:bodyPr>
          <a:lstStyle/>
          <a:p>
            <a:r>
              <a:rPr lang="sv-SE" altLang="sv-SE" dirty="0" smtClean="0"/>
              <a:t>Miniavslappning är en </a:t>
            </a:r>
            <a:r>
              <a:rPr lang="sv-SE" altLang="sv-SE" b="1" dirty="0" smtClean="0"/>
              <a:t>teknik</a:t>
            </a:r>
            <a:r>
              <a:rPr lang="sv-SE" altLang="sv-SE" dirty="0" smtClean="0"/>
              <a:t> för att få återhämtning genom att slappna</a:t>
            </a:r>
            <a:r>
              <a:rPr lang="sv-SE" altLang="sv-SE" baseline="0" dirty="0" smtClean="0"/>
              <a:t> av i kroppen. Den </a:t>
            </a:r>
            <a:r>
              <a:rPr lang="sv-SE" altLang="sv-SE" dirty="0" smtClean="0"/>
              <a:t>kan hjälpa dig att </a:t>
            </a:r>
            <a:r>
              <a:rPr lang="sv-SE" altLang="sv-SE" b="1" dirty="0" smtClean="0"/>
              <a:t>stanna</a:t>
            </a:r>
            <a:r>
              <a:rPr lang="sv-SE" altLang="sv-SE" dirty="0" smtClean="0"/>
              <a:t> upp och lägga märke till var du befinner dig och hur du har det just nu. Du får en chans att pausa ”</a:t>
            </a:r>
            <a:r>
              <a:rPr lang="sv-SE" altLang="sv-SE" b="1" dirty="0" smtClean="0"/>
              <a:t>autopiloten</a:t>
            </a:r>
            <a:r>
              <a:rPr lang="sv-SE" altLang="sv-SE" dirty="0" smtClean="0"/>
              <a:t>” och se om du kan göra något annorlunda. </a:t>
            </a:r>
          </a:p>
          <a:p>
            <a:endParaRPr lang="sv-SE" altLang="sv-SE" dirty="0" smtClean="0"/>
          </a:p>
          <a:p>
            <a:r>
              <a:rPr lang="sv-SE" altLang="sv-SE" b="1" dirty="0" smtClean="0"/>
              <a:t>Gör</a:t>
            </a:r>
            <a:r>
              <a:rPr lang="sv-SE" altLang="sv-SE" b="1" baseline="0" dirty="0" smtClean="0"/>
              <a:t> miniavslappning: </a:t>
            </a:r>
          </a:p>
          <a:p>
            <a:endParaRPr lang="sv-SE" altLang="sv-SE" b="1" baseline="0" dirty="0" smtClean="0"/>
          </a:p>
          <a:p>
            <a:pPr marL="228600" indent="-228600">
              <a:buAutoNum type="arabicPeriod"/>
            </a:pPr>
            <a:r>
              <a:rPr lang="sv-SE" altLang="sv-SE" b="0" baseline="0" dirty="0" smtClean="0"/>
              <a:t>Sätt dig bekvämt och slut ögonen om du vill. </a:t>
            </a:r>
          </a:p>
          <a:p>
            <a:pPr marL="228600" indent="-228600">
              <a:buAutoNum type="arabicPeriod"/>
            </a:pPr>
            <a:r>
              <a:rPr lang="sv-SE" altLang="sv-SE" b="0" baseline="0" dirty="0" smtClean="0"/>
              <a:t>Håll dina handflator öppna, sitt rak i ryggen med axlarna bakåt och nedåt. </a:t>
            </a:r>
          </a:p>
          <a:p>
            <a:pPr marL="228600" indent="-228600">
              <a:buAutoNum type="arabicPeriod"/>
            </a:pPr>
            <a:r>
              <a:rPr lang="sv-SE" altLang="sv-SE" b="0" baseline="0" dirty="0" smtClean="0"/>
              <a:t>Andas in djupt genom näsan och håll andan i någon sekund innan du andas ut genom näsan igen. Vid varje </a:t>
            </a:r>
            <a:r>
              <a:rPr lang="sv-SE" altLang="sv-SE" b="0" baseline="0" dirty="0" err="1" smtClean="0"/>
              <a:t>utandetag</a:t>
            </a:r>
            <a:r>
              <a:rPr lang="sv-SE" altLang="sv-SE" b="0" baseline="0" dirty="0" smtClean="0"/>
              <a:t> kan du känna hur kroppen slappnar av. </a:t>
            </a:r>
          </a:p>
          <a:p>
            <a:pPr marL="228600" indent="-228600">
              <a:buAutoNum type="arabicPeriod"/>
            </a:pPr>
            <a:r>
              <a:rPr lang="sv-SE" altLang="sv-SE" b="0" baseline="0" dirty="0" smtClean="0"/>
              <a:t>Fortsätt andas sakta på det här sättet, djupa andetag genom näsan, ett i taget. Försök att med uppmärksamheten följa luftens väg ner i lungorna och sedan ut igen. </a:t>
            </a:r>
          </a:p>
          <a:p>
            <a:pPr marL="228600" indent="-228600">
              <a:buAutoNum type="arabicPeriod"/>
            </a:pPr>
            <a:r>
              <a:rPr lang="sv-SE" altLang="sv-SE" b="0" baseline="0" dirty="0" smtClean="0"/>
              <a:t>Notera eventuella tankar, känslor och kroppsliga sensationer utan att värdera. Försök sedan föra tillbaka uppmärksamheten på andningen. Fortsätt med detta en liten stund till. </a:t>
            </a:r>
          </a:p>
          <a:p>
            <a:endParaRPr lang="sv-SE" altLang="sv-SE" b="1" dirty="0" smtClean="0"/>
          </a:p>
          <a:p>
            <a:r>
              <a:rPr lang="sv-SE" altLang="sv-SE" b="1" dirty="0" smtClean="0"/>
              <a:t>Lade du märke </a:t>
            </a:r>
            <a:r>
              <a:rPr lang="sv-SE" altLang="sv-SE" dirty="0" smtClean="0"/>
              <a:t>till något speciellt när du gjorde övningen? Kanske kände du att du gick ner i varv och sänkte din andning. Kanske kände du dig mer stressad och upplevde att tankarna rusade i huvudet? Kanske fick du en impuls att avbryta övningen? Oavsett hur du reagerade så är det helt OK!</a:t>
            </a:r>
          </a:p>
          <a:p>
            <a:r>
              <a:rPr lang="sv-SE" altLang="sv-SE" dirty="0" smtClean="0"/>
              <a:t> </a:t>
            </a:r>
          </a:p>
          <a:p>
            <a:r>
              <a:rPr lang="sv-SE" altLang="sv-SE" dirty="0" smtClean="0"/>
              <a:t>Att göra miniavslappningar </a:t>
            </a:r>
            <a:r>
              <a:rPr lang="sv-SE" altLang="sv-SE" b="1" dirty="0" smtClean="0"/>
              <a:t>regelbundet</a:t>
            </a:r>
            <a:r>
              <a:rPr lang="sv-SE" altLang="sv-SE" dirty="0" smtClean="0"/>
              <a:t> kan hjälpa dig att bli mer uppmärksam på dina tankar, känslor och fysiologiska reaktioner vilket i sin tur gör att du så småningom har en möjlighet att </a:t>
            </a:r>
            <a:r>
              <a:rPr lang="sv-SE" altLang="sv-SE" b="1" dirty="0" smtClean="0"/>
              <a:t>bromsa dina stressbeteenden</a:t>
            </a:r>
            <a:r>
              <a:rPr lang="sv-SE" altLang="sv-SE" dirty="0" smtClean="0"/>
              <a:t>. Notera dock att det inte alls är så att du alltid kommer att känna dig återhämtad och avslappnad av att göra en miniavslappning. Om du har levt med hög stress under lång tid är din kropp förmodligen inställd på att ha ett högt tempo. När du då stannar upp och gör helt annorlunda än du brukar är det inte konstigt om du inledningsvis känner </a:t>
            </a:r>
            <a:r>
              <a:rPr lang="sv-SE" altLang="sv-SE" b="1" dirty="0" smtClean="0"/>
              <a:t>mer stress. </a:t>
            </a:r>
            <a:r>
              <a:rPr lang="sv-SE" altLang="sv-SE" dirty="0" smtClean="0"/>
              <a:t>Oroa dig inte över det, det betyder inte att miniavslappningar eller återhämtning inte är bra för dig. Tvärtom kan det vara ett tecken på att du </a:t>
            </a:r>
            <a:r>
              <a:rPr lang="sv-SE" altLang="sv-SE" b="1" dirty="0" smtClean="0"/>
              <a:t>verkligen behöver </a:t>
            </a:r>
            <a:r>
              <a:rPr lang="sv-SE" altLang="sv-SE" dirty="0" smtClean="0"/>
              <a:t>hjälpa din kropp att sänka tempot. Att stanna upp är </a:t>
            </a:r>
            <a:r>
              <a:rPr lang="sv-SE" altLang="sv-SE" b="1" dirty="0" smtClean="0"/>
              <a:t>aldrig farligt</a:t>
            </a:r>
            <a:r>
              <a:rPr lang="sv-SE" altLang="sv-SE" dirty="0" smtClean="0"/>
              <a:t>, även om det kan innebära att du blir mer uppmärksam än tidigare på olika tankar och känslor som du har och som kanske ibland är obehagliga. Det kräver </a:t>
            </a:r>
            <a:r>
              <a:rPr lang="sv-SE" altLang="sv-SE" b="1" dirty="0" smtClean="0"/>
              <a:t>träning</a:t>
            </a:r>
            <a:r>
              <a:rPr lang="sv-SE" altLang="sv-SE" dirty="0" smtClean="0"/>
              <a:t> och åter träning att rikta sin uppmärksamhet dit man vill och kunna notera tankar och sensationer som dyker upp utan att behöva agera på dem</a:t>
            </a:r>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21</a:t>
            </a:fld>
            <a:endParaRPr lang="sv-SE" dirty="0"/>
          </a:p>
        </p:txBody>
      </p:sp>
    </p:spTree>
    <p:extLst>
      <p:ext uri="{BB962C8B-B14F-4D97-AF65-F5344CB8AC3E}">
        <p14:creationId xmlns:p14="http://schemas.microsoft.com/office/powerpoint/2010/main" val="7201996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smtClean="0"/>
          </a:p>
          <a:p>
            <a:r>
              <a:rPr lang="sv-SE" dirty="0" smtClean="0"/>
              <a:t>Vi har pratat om stressbeteenden och ni har identifierat egna stressbeteenden. Om</a:t>
            </a:r>
            <a:r>
              <a:rPr lang="sv-SE" baseline="0" dirty="0" smtClean="0"/>
              <a:t> ni märker att ni har en tendens att effektivisera och göra saker snabbt kan det vara en god idé att öva på att göra tvärtom för att bryta dessa stressbeteenden. </a:t>
            </a:r>
          </a:p>
          <a:p>
            <a:endParaRPr lang="sv-SE" dirty="0" smtClean="0"/>
          </a:p>
          <a:p>
            <a:r>
              <a:rPr lang="sv-SE" dirty="0" smtClean="0"/>
              <a:t>I era </a:t>
            </a:r>
            <a:r>
              <a:rPr lang="sv-SE" dirty="0" err="1" smtClean="0"/>
              <a:t>slides</a:t>
            </a:r>
            <a:r>
              <a:rPr lang="sv-SE" dirty="0" smtClean="0"/>
              <a:t> finns en lista som heter ”långsamövningar”</a:t>
            </a:r>
            <a:r>
              <a:rPr lang="sv-SE" baseline="0" dirty="0" smtClean="0"/>
              <a:t> – där ser ni fler exempel. Testa gärna! </a:t>
            </a:r>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22</a:t>
            </a:fld>
            <a:endParaRPr lang="sv-SE" dirty="0"/>
          </a:p>
        </p:txBody>
      </p:sp>
    </p:spTree>
    <p:extLst>
      <p:ext uri="{BB962C8B-B14F-4D97-AF65-F5344CB8AC3E}">
        <p14:creationId xmlns:p14="http://schemas.microsoft.com/office/powerpoint/2010/main" val="42931957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r>
              <a:rPr lang="sv-SE" altLang="sv-SE" sz="1200" dirty="0" smtClean="0"/>
              <a:t>Att t ex göra långsamt, att avsluta innan man är klar eller att göra lite sämre än vad man vet att man egentligen klarar av är </a:t>
            </a:r>
            <a:r>
              <a:rPr lang="sv-SE" altLang="sv-SE" sz="1200" b="1" dirty="0" smtClean="0"/>
              <a:t>kortsiktigt förknippat </a:t>
            </a:r>
            <a:r>
              <a:rPr lang="sv-SE" altLang="sv-SE" sz="1200" dirty="0" smtClean="0"/>
              <a:t>med högre stress och kanske ångest. Vi vill undvika detta, och gör hellre det som känns bäst i stunden.</a:t>
            </a:r>
          </a:p>
          <a:p>
            <a:pPr eaLnBrk="1" hangingPunct="1"/>
            <a:r>
              <a:rPr lang="sv-SE" altLang="sv-SE" sz="1200" dirty="0" smtClean="0"/>
              <a:t>Ex: Sitta ner och göra en avslappningsövning eller bara sitta i soffan och veta att disken står kvar --- OBEHAG i stunden. För en stressad person innebär det ofta </a:t>
            </a:r>
            <a:r>
              <a:rPr lang="sv-SE" altLang="sv-SE" sz="1200" b="1" dirty="0" smtClean="0"/>
              <a:t>MER stress </a:t>
            </a:r>
            <a:r>
              <a:rPr lang="sv-SE" altLang="sv-SE" sz="1200" dirty="0" smtClean="0"/>
              <a:t>att börja </a:t>
            </a:r>
            <a:r>
              <a:rPr lang="sv-SE" altLang="sv-SE" sz="1200" b="1" dirty="0" smtClean="0"/>
              <a:t>planera in återhämtning</a:t>
            </a:r>
            <a:r>
              <a:rPr lang="sv-SE" altLang="sv-SE" sz="1200" dirty="0" smtClean="0"/>
              <a:t>, att göra saker långsamt och sänka prestationsnivån. Det tar tid att öva på</a:t>
            </a:r>
            <a:r>
              <a:rPr lang="sv-SE" altLang="sv-SE" sz="1200" baseline="0" dirty="0" smtClean="0"/>
              <a:t> detta, ofta förenat med obehag i början men viktigt för att få till en hållbar tillvaro. </a:t>
            </a:r>
            <a:endParaRPr lang="sv-SE" altLang="sv-SE" sz="1200" dirty="0" smtClean="0"/>
          </a:p>
          <a:p>
            <a:endParaRPr lang="sv-SE" baseline="0" dirty="0" smtClean="0"/>
          </a:p>
          <a:p>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23</a:t>
            </a:fld>
            <a:endParaRPr lang="sv-SE" dirty="0"/>
          </a:p>
        </p:txBody>
      </p:sp>
    </p:spTree>
    <p:extLst>
      <p:ext uri="{BB962C8B-B14F-4D97-AF65-F5344CB8AC3E}">
        <p14:creationId xmlns:p14="http://schemas.microsoft.com/office/powerpoint/2010/main" val="21965096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smtClean="0"/>
              <a:t>När man är stressad kanske man inte </a:t>
            </a:r>
            <a:r>
              <a:rPr lang="sv-SE" altLang="sv-SE" b="1" dirty="0" smtClean="0"/>
              <a:t>spontant</a:t>
            </a:r>
            <a:r>
              <a:rPr lang="sv-SE" altLang="sv-SE" dirty="0" smtClean="0"/>
              <a:t> kommer på eller tar sig tid att återhämta sig och ta paus. Därför är det för de flesta viktigt att planera in återhämtning under dagen. </a:t>
            </a:r>
          </a:p>
          <a:p>
            <a:endParaRPr lang="sv-SE" dirty="0" smtClean="0"/>
          </a:p>
          <a:p>
            <a:endParaRPr lang="sv-SE" dirty="0" smtClean="0"/>
          </a:p>
          <a:p>
            <a:r>
              <a:rPr lang="sv-SE" dirty="0" smtClean="0"/>
              <a:t>Gå tillbaka till samma</a:t>
            </a:r>
            <a:r>
              <a:rPr lang="sv-SE" baseline="0" dirty="0" smtClean="0"/>
              <a:t> arbetsblad där du skrev ned dina stressbeteenden, gör övning 2. </a:t>
            </a:r>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24</a:t>
            </a:fld>
            <a:endParaRPr lang="sv-SE" dirty="0"/>
          </a:p>
        </p:txBody>
      </p:sp>
    </p:spTree>
    <p:extLst>
      <p:ext uri="{BB962C8B-B14F-4D97-AF65-F5344CB8AC3E}">
        <p14:creationId xmlns:p14="http://schemas.microsoft.com/office/powerpoint/2010/main" val="16032245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Å</a:t>
            </a:r>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25</a:t>
            </a:fld>
            <a:endParaRPr lang="sv-SE" dirty="0"/>
          </a:p>
        </p:txBody>
      </p:sp>
    </p:spTree>
    <p:extLst>
      <p:ext uri="{BB962C8B-B14F-4D97-AF65-F5344CB8AC3E}">
        <p14:creationId xmlns:p14="http://schemas.microsoft.com/office/powerpoint/2010/main" val="24485657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aseline="0" dirty="0" smtClean="0"/>
              <a:t>. </a:t>
            </a:r>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26</a:t>
            </a:fld>
            <a:endParaRPr lang="sv-SE" dirty="0"/>
          </a:p>
        </p:txBody>
      </p:sp>
    </p:spTree>
    <p:extLst>
      <p:ext uri="{BB962C8B-B14F-4D97-AF65-F5344CB8AC3E}">
        <p14:creationId xmlns:p14="http://schemas.microsoft.com/office/powerpoint/2010/main" val="22241325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27</a:t>
            </a:fld>
            <a:endParaRPr lang="sv-SE" dirty="0"/>
          </a:p>
        </p:txBody>
      </p:sp>
    </p:spTree>
    <p:extLst>
      <p:ext uri="{BB962C8B-B14F-4D97-AF65-F5344CB8AC3E}">
        <p14:creationId xmlns:p14="http://schemas.microsoft.com/office/powerpoint/2010/main" val="3988093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A</a:t>
            </a:r>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3</a:t>
            </a:fld>
            <a:endParaRPr lang="sv-SE" dirty="0"/>
          </a:p>
        </p:txBody>
      </p:sp>
    </p:spTree>
    <p:extLst>
      <p:ext uri="{BB962C8B-B14F-4D97-AF65-F5344CB8AC3E}">
        <p14:creationId xmlns:p14="http://schemas.microsoft.com/office/powerpoint/2010/main" val="2266778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lnSpcReduction="10000"/>
          </a:bodyPr>
          <a:lstStyle/>
          <a:p>
            <a:pPr eaLnBrk="1" hangingPunct="1"/>
            <a:r>
              <a:rPr lang="sv-SE" altLang="sv-SE" dirty="0" smtClean="0"/>
              <a:t>Stress är ett ord med </a:t>
            </a:r>
            <a:r>
              <a:rPr lang="sv-SE" altLang="sv-SE" b="1" dirty="0" smtClean="0"/>
              <a:t>många betydelser</a:t>
            </a:r>
            <a:r>
              <a:rPr lang="sv-SE" altLang="sv-SE" dirty="0" smtClean="0"/>
              <a:t>. Vi kan mena </a:t>
            </a:r>
            <a:r>
              <a:rPr lang="sv-SE" altLang="sv-SE" b="1" dirty="0" smtClean="0"/>
              <a:t>stressfaktorer</a:t>
            </a:r>
            <a:r>
              <a:rPr lang="sv-SE" altLang="sv-SE" dirty="0" smtClean="0"/>
              <a:t> (saker som stressar oss), </a:t>
            </a:r>
            <a:r>
              <a:rPr lang="sv-SE" altLang="sv-SE" b="1" dirty="0" smtClean="0"/>
              <a:t>stressreaktione</a:t>
            </a:r>
            <a:r>
              <a:rPr lang="sv-SE" altLang="sv-SE" dirty="0" smtClean="0"/>
              <a:t>r (hur vi reagerar på att bli utsatt för stress), </a:t>
            </a:r>
            <a:r>
              <a:rPr lang="sv-SE" altLang="sv-SE" b="1" dirty="0" smtClean="0"/>
              <a:t>kort- och långvarig stress</a:t>
            </a:r>
            <a:r>
              <a:rPr lang="sv-SE" altLang="sv-SE" dirty="0" smtClean="0"/>
              <a:t>. Vi kommer att prata mer om hur vi </a:t>
            </a:r>
            <a:r>
              <a:rPr lang="sv-SE" altLang="sv-SE" b="1" dirty="0" smtClean="0"/>
              <a:t>ser p</a:t>
            </a:r>
            <a:r>
              <a:rPr lang="sv-SE" altLang="sv-SE" dirty="0" smtClean="0"/>
              <a:t>å stress och varför man behöver skilja på de olika sakerna.</a:t>
            </a:r>
          </a:p>
          <a:p>
            <a:pPr eaLnBrk="1" hangingPunct="1"/>
            <a:endParaRPr lang="sv-SE" altLang="sv-SE" dirty="0" smtClean="0"/>
          </a:p>
          <a:p>
            <a:pPr eaLnBrk="1" hangingPunct="1"/>
            <a:r>
              <a:rPr lang="sv-SE" altLang="sv-SE" dirty="0" smtClean="0"/>
              <a:t>För de första är stress många gånger </a:t>
            </a:r>
            <a:r>
              <a:rPr lang="sv-SE" altLang="sv-SE" b="1" dirty="0" smtClean="0"/>
              <a:t>positivt</a:t>
            </a:r>
            <a:r>
              <a:rPr lang="sv-SE" altLang="sv-SE" dirty="0" smtClean="0"/>
              <a:t> och hjälpsamt – en förmåga/funktion vi har att </a:t>
            </a:r>
            <a:r>
              <a:rPr lang="sv-SE" altLang="sv-SE" b="1" dirty="0" smtClean="0"/>
              <a:t>mobilisera krafter </a:t>
            </a:r>
            <a:r>
              <a:rPr lang="sv-SE" altLang="sv-SE" dirty="0" smtClean="0"/>
              <a:t>inför ett upplevt hot, få oss att fokusera, prestera, öka i aktivitet</a:t>
            </a:r>
          </a:p>
          <a:p>
            <a:pPr eaLnBrk="1" hangingPunct="1"/>
            <a:endParaRPr lang="sv-SE" altLang="sv-SE" dirty="0" smtClean="0"/>
          </a:p>
          <a:p>
            <a:pPr eaLnBrk="1" hangingPunct="1"/>
            <a:r>
              <a:rPr lang="sv-SE" altLang="sv-SE" dirty="0" smtClean="0"/>
              <a:t>Kroppsligt, reagerar vi </a:t>
            </a:r>
            <a:r>
              <a:rPr lang="sv-SE" altLang="sv-SE" b="1" dirty="0" smtClean="0"/>
              <a:t>på samma sätt vid </a:t>
            </a:r>
            <a:r>
              <a:rPr lang="sv-SE" altLang="sv-SE" dirty="0" smtClean="0"/>
              <a:t>stress som vid rädsla eller ångest. Men vi t</a:t>
            </a:r>
            <a:r>
              <a:rPr lang="sv-SE" altLang="sv-SE" b="1" dirty="0" smtClean="0"/>
              <a:t>olka</a:t>
            </a:r>
            <a:r>
              <a:rPr lang="sv-SE" altLang="sv-SE" dirty="0" smtClean="0"/>
              <a:t>r våra egna reaktioner annorlunda beroende på vad som utlöser det. Skillnad på att inte hinna klart en arbetsuppgift/komma försent till förskolan/glömma handla mjölk och möta en björn i skogen.</a:t>
            </a:r>
          </a:p>
          <a:p>
            <a:pPr eaLnBrk="1" hangingPunct="1"/>
            <a:endParaRPr lang="sv-SE" altLang="sv-SE" dirty="0" smtClean="0"/>
          </a:p>
          <a:p>
            <a:pPr eaLnBrk="1" hangingPunct="1"/>
            <a:r>
              <a:rPr lang="sv-SE" altLang="sv-SE" dirty="0" smtClean="0"/>
              <a:t>Finns i allas liv – och är</a:t>
            </a:r>
            <a:r>
              <a:rPr lang="sv-SE" altLang="sv-SE" baseline="0" dirty="0" smtClean="0"/>
              <a:t> helt naturligt och fyller en </a:t>
            </a:r>
            <a:r>
              <a:rPr lang="sv-SE" altLang="sv-SE" b="1" baseline="0" dirty="0" smtClean="0"/>
              <a:t>viktig funktion</a:t>
            </a:r>
            <a:r>
              <a:rPr lang="sv-SE" altLang="sv-SE" dirty="0" smtClean="0"/>
              <a:t>– men ser olika ut för olika personer. För en del är stressen främst kopplad till </a:t>
            </a:r>
            <a:r>
              <a:rPr lang="sv-SE" altLang="sv-SE" b="1" dirty="0" smtClean="0"/>
              <a:t>arbetet, för andra är det framför allt privata omständigheter</a:t>
            </a:r>
            <a:r>
              <a:rPr lang="sv-SE" altLang="sv-SE" dirty="0" smtClean="0"/>
              <a:t> (t ex sjuk anhörig, barn med särskilda behov, problem med bostad eller ekonomi) som orsakar stress. Man kan också uppleva stress på grund av andras och </a:t>
            </a:r>
            <a:r>
              <a:rPr lang="sv-SE" altLang="sv-SE" b="1" dirty="0" smtClean="0"/>
              <a:t>egna krav på en själv</a:t>
            </a:r>
            <a:r>
              <a:rPr lang="sv-SE" altLang="sv-SE" dirty="0" smtClean="0"/>
              <a:t>. Olika personer </a:t>
            </a:r>
            <a:r>
              <a:rPr lang="sv-SE" altLang="sv-SE" b="1" dirty="0" smtClean="0"/>
              <a:t>har olika mycket stress(faktorer</a:t>
            </a:r>
            <a:r>
              <a:rPr lang="sv-SE" altLang="sv-SE" dirty="0" smtClean="0"/>
              <a:t>),</a:t>
            </a:r>
            <a:r>
              <a:rPr lang="sv-SE" altLang="sv-SE" baseline="0" dirty="0" smtClean="0"/>
              <a:t> alltså sådant som gör oss stressade, </a:t>
            </a:r>
            <a:r>
              <a:rPr lang="sv-SE" altLang="sv-SE" dirty="0" smtClean="0"/>
              <a:t>i livet. För många (där stressen blivit ett problem) handlar det om en </a:t>
            </a:r>
            <a:r>
              <a:rPr lang="sv-SE" altLang="sv-SE" b="1" dirty="0" smtClean="0"/>
              <a:t>kombination </a:t>
            </a:r>
            <a:r>
              <a:rPr lang="sv-SE" altLang="sv-SE" dirty="0" smtClean="0"/>
              <a:t>av olika stressfaktorer (så man kanske både en ansträngd arbetssituation, problem i familjen eller privat, och dessutom orimliga krav på sig själv att klara allt det här).</a:t>
            </a:r>
          </a:p>
          <a:p>
            <a:pPr eaLnBrk="1" hangingPunct="1"/>
            <a:endParaRPr lang="sv-SE" altLang="sv-SE" dirty="0" smtClean="0"/>
          </a:p>
          <a:p>
            <a:pPr eaLnBrk="1" hangingPunct="1"/>
            <a:r>
              <a:rPr lang="sv-SE" altLang="sv-SE" dirty="0" smtClean="0"/>
              <a:t>Stress är ett brett begrepp, och </a:t>
            </a:r>
            <a:r>
              <a:rPr lang="sv-SE" altLang="sv-SE" b="1" dirty="0" smtClean="0"/>
              <a:t>vi skiljer mellan kortvarig, eller akut och långvarig stress </a:t>
            </a:r>
            <a:r>
              <a:rPr lang="sv-SE" altLang="sv-SE" dirty="0" smtClean="0"/>
              <a:t>– vi ska börja med att beskriva vad akut stress är</a:t>
            </a:r>
          </a:p>
          <a:p>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4</a:t>
            </a:fld>
            <a:endParaRPr lang="sv-SE" dirty="0"/>
          </a:p>
        </p:txBody>
      </p:sp>
    </p:spTree>
    <p:extLst>
      <p:ext uri="{BB962C8B-B14F-4D97-AF65-F5344CB8AC3E}">
        <p14:creationId xmlns:p14="http://schemas.microsoft.com/office/powerpoint/2010/main" val="63769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Å</a:t>
            </a:r>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5</a:t>
            </a:fld>
            <a:endParaRPr lang="sv-SE" dirty="0"/>
          </a:p>
        </p:txBody>
      </p:sp>
    </p:spTree>
    <p:extLst>
      <p:ext uri="{BB962C8B-B14F-4D97-AF65-F5344CB8AC3E}">
        <p14:creationId xmlns:p14="http://schemas.microsoft.com/office/powerpoint/2010/main" val="1673970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r>
              <a:rPr lang="sv-SE" altLang="sv-SE" dirty="0" smtClean="0"/>
              <a:t>I situationer där man upplever </a:t>
            </a:r>
            <a:r>
              <a:rPr lang="sv-SE" altLang="sv-SE" b="1" dirty="0" smtClean="0"/>
              <a:t>sig hotad </a:t>
            </a:r>
            <a:r>
              <a:rPr lang="sv-SE" altLang="sv-SE" dirty="0" smtClean="0"/>
              <a:t>på något sätt kommer kroppen att</a:t>
            </a:r>
            <a:r>
              <a:rPr lang="sv-SE" altLang="sv-SE" baseline="0" dirty="0" smtClean="0"/>
              <a:t> reagera med </a:t>
            </a:r>
            <a:r>
              <a:rPr lang="sv-SE" altLang="sv-SE" b="1" baseline="0" dirty="0" smtClean="0"/>
              <a:t>en stressreaktion</a:t>
            </a:r>
            <a:r>
              <a:rPr lang="sv-SE" altLang="sv-SE" baseline="0" dirty="0" smtClean="0"/>
              <a:t>. Detta kan ske vid många </a:t>
            </a:r>
            <a:r>
              <a:rPr lang="sv-SE" altLang="sv-SE" b="1" baseline="0" dirty="0" smtClean="0"/>
              <a:t>olika situationer</a:t>
            </a:r>
            <a:r>
              <a:rPr lang="sv-SE" altLang="sv-SE" baseline="0" dirty="0" smtClean="0"/>
              <a:t>, när vi ska hålla ett viktigt möte, </a:t>
            </a:r>
            <a:r>
              <a:rPr lang="sv-SE" altLang="sv-SE" dirty="0" smtClean="0"/>
              <a:t>behöver hantera något svårt, höga krav, säga nej. Oavsett orsak är det samma sak som </a:t>
            </a:r>
            <a:r>
              <a:rPr lang="sv-SE" altLang="sv-SE" b="1" dirty="0" smtClean="0"/>
              <a:t>händer i kroppen, rent fysiologiskt: </a:t>
            </a:r>
            <a:r>
              <a:rPr lang="sv-SE" altLang="sv-SE" b="1" baseline="0" dirty="0" smtClean="0"/>
              <a:t> </a:t>
            </a:r>
            <a:r>
              <a:rPr lang="sv-SE" altLang="sv-SE" dirty="0" smtClean="0"/>
              <a:t>Hjärnan sänder ut signaler som aktiverar det sympatiska nervsystemet. Sympatiska nervsystemet är </a:t>
            </a:r>
            <a:r>
              <a:rPr lang="sv-SE" altLang="sv-SE" b="1" dirty="0" smtClean="0"/>
              <a:t>”gasen”, </a:t>
            </a:r>
            <a:r>
              <a:rPr lang="sv-SE" altLang="sv-SE" dirty="0" smtClean="0"/>
              <a:t>drar igång kroppen, gör den redo </a:t>
            </a:r>
            <a:r>
              <a:rPr lang="sv-SE" altLang="sv-SE" b="1" dirty="0" smtClean="0"/>
              <a:t>för kamp/flykt.</a:t>
            </a:r>
            <a:r>
              <a:rPr lang="sv-SE" altLang="sv-SE" dirty="0" smtClean="0"/>
              <a:t> Alltså samma reaktion som vid stress/rädsla/ångest. Det här är en akut stressreaktion, inte viljestyrd. Man kan alltså inte välja om man blir stressad eller inte.</a:t>
            </a:r>
            <a:r>
              <a:rPr lang="sv-SE" altLang="sv-SE" baseline="0" dirty="0" smtClean="0"/>
              <a:t> </a:t>
            </a:r>
            <a:endParaRPr lang="sv-SE" altLang="sv-SE" dirty="0" smtClean="0"/>
          </a:p>
          <a:p>
            <a:pPr eaLnBrk="1" hangingPunct="1"/>
            <a:endParaRPr lang="sv-SE" altLang="sv-SE" dirty="0" smtClean="0"/>
          </a:p>
          <a:p>
            <a:pPr eaLnBrk="1" hangingPunct="1"/>
            <a:r>
              <a:rPr lang="sv-SE" altLang="sv-SE" b="1" dirty="0" smtClean="0"/>
              <a:t>Funktion: </a:t>
            </a:r>
            <a:r>
              <a:rPr lang="sv-SE" altLang="sv-SE" b="0" dirty="0" smtClean="0"/>
              <a:t>evolutionen,</a:t>
            </a:r>
            <a:r>
              <a:rPr lang="sv-SE" altLang="sv-SE" b="0" baseline="0" dirty="0" smtClean="0"/>
              <a:t> </a:t>
            </a:r>
            <a:r>
              <a:rPr lang="sv-SE" altLang="sv-SE" dirty="0" smtClean="0"/>
              <a:t>hålla oss alerta, fokuserar på att </a:t>
            </a:r>
            <a:r>
              <a:rPr lang="sv-SE" altLang="sv-SE" b="1" dirty="0" smtClean="0"/>
              <a:t>hantera hotet</a:t>
            </a:r>
          </a:p>
          <a:p>
            <a:pPr eaLnBrk="1" hangingPunct="1"/>
            <a:r>
              <a:rPr lang="sv-SE" altLang="sv-SE" dirty="0" smtClean="0"/>
              <a:t>T ex andning, hjärtslag, kroppstemperatur, fysiska reaktioner på stress. Hjälper oss i stunden, är viktig och </a:t>
            </a:r>
            <a:r>
              <a:rPr lang="sv-SE" altLang="sv-SE" b="1" dirty="0" smtClean="0"/>
              <a:t>ofarlig</a:t>
            </a:r>
            <a:r>
              <a:rPr lang="sv-SE" altLang="sv-SE" dirty="0" smtClean="0"/>
              <a:t> men kan vara obehaglig. </a:t>
            </a:r>
          </a:p>
          <a:p>
            <a:pPr eaLnBrk="1" hangingPunct="1"/>
            <a:endParaRPr lang="sv-SE" altLang="sv-SE" dirty="0" smtClean="0"/>
          </a:p>
          <a:p>
            <a:pPr eaLnBrk="1" hangingPunct="1"/>
            <a:r>
              <a:rPr lang="sv-SE" altLang="sv-SE" dirty="0" smtClean="0"/>
              <a:t>(”Bromsen” kallas för parasympatiska systemet, och det aktiveras när vi vilar, äter, sover, återhämtar oss, etc.)</a:t>
            </a:r>
          </a:p>
          <a:p>
            <a:pPr eaLnBrk="1" hangingPunct="1"/>
            <a:endParaRPr lang="sv-SE" altLang="sv-SE" dirty="0" smtClean="0"/>
          </a:p>
          <a:p>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6</a:t>
            </a:fld>
            <a:endParaRPr lang="sv-SE" dirty="0"/>
          </a:p>
        </p:txBody>
      </p:sp>
    </p:spTree>
    <p:extLst>
      <p:ext uri="{BB962C8B-B14F-4D97-AF65-F5344CB8AC3E}">
        <p14:creationId xmlns:p14="http://schemas.microsoft.com/office/powerpoint/2010/main" val="3788810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ltLang="sv-SE" b="1" dirty="0" smtClean="0"/>
              <a:t>Fysiologi </a:t>
            </a:r>
            <a:r>
              <a:rPr lang="sv-SE" altLang="sv-SE" b="1" dirty="0" smtClean="0"/>
              <a:t>(kroppsliga förändringar)</a:t>
            </a:r>
            <a:r>
              <a:rPr lang="sv-SE" altLang="sv-SE" dirty="0" smtClean="0"/>
              <a:t> </a:t>
            </a:r>
          </a:p>
          <a:p>
            <a:r>
              <a:rPr lang="sv-SE" altLang="sv-SE" i="1" dirty="0" smtClean="0"/>
              <a:t>Hjärtat</a:t>
            </a:r>
            <a:r>
              <a:rPr lang="sv-SE" altLang="sv-SE" dirty="0" smtClean="0"/>
              <a:t> slår fortare och </a:t>
            </a:r>
            <a:r>
              <a:rPr lang="sv-SE" altLang="sv-SE" i="1" dirty="0" smtClean="0"/>
              <a:t>andningen</a:t>
            </a:r>
            <a:r>
              <a:rPr lang="sv-SE" altLang="sv-SE" dirty="0" smtClean="0"/>
              <a:t> blir snabbare för att förse de stora muskelgrupperna med syrerikt blod (bra om man behöver fly eller slåss). Den snabba ytliga andningen kan leda till yrsel. Blodflödet minskar i händer och fötter vilket kan upplevas som </a:t>
            </a:r>
            <a:r>
              <a:rPr lang="sv-SE" altLang="sv-SE" i="1" dirty="0" smtClean="0"/>
              <a:t>domningar</a:t>
            </a:r>
            <a:r>
              <a:rPr lang="sv-SE" altLang="sv-SE" dirty="0" smtClean="0"/>
              <a:t> eller </a:t>
            </a:r>
            <a:r>
              <a:rPr lang="sv-SE" altLang="sv-SE" i="1" dirty="0" smtClean="0"/>
              <a:t>stickningar</a:t>
            </a:r>
            <a:r>
              <a:rPr lang="sv-SE" altLang="sv-SE" dirty="0" smtClean="0"/>
              <a:t>. Kroppen har inte tid att ägna sig åt matsmältning, så blodtillförseln till magsäcken minskas. Detta kan leda till illamående och salivutsöndringen minskar så du kan bli torr i munnen. Kroppen svettas för att reglera temperaturen och bli hal (möjligen i syfte att försvåra för rovdjur att få grepp om dig).</a:t>
            </a:r>
          </a:p>
          <a:p>
            <a:endParaRPr lang="sv-SE" altLang="sv-SE" dirty="0" smtClean="0"/>
          </a:p>
          <a:p>
            <a:r>
              <a:rPr lang="sv-SE" altLang="sv-SE" dirty="0" smtClean="0"/>
              <a:t>Blodflödet i hjärnan styrs om från frontalloben till ”reptilhjärnan” – man agerar mer instinktivt för att ta sig bort från det som hotar, vilket ökar chanserna till överlevnad om det är ett fysiskt hot. Inte så nödvändigt att stanna upp och tänka och resonera – man blir lite ”dum” under ett stresspåslag. Det gör dock samtidigt att man</a:t>
            </a:r>
            <a:r>
              <a:rPr lang="sv-SE" altLang="sv-SE" baseline="0" dirty="0" smtClean="0"/>
              <a:t> inte är lika bra på att planera eller få en överblick över situationen under stress. Man kan säga att man får lite tunnelseende. </a:t>
            </a:r>
            <a:endParaRPr lang="sv-SE" altLang="sv-SE" dirty="0" smtClean="0"/>
          </a:p>
          <a:p>
            <a:endParaRPr lang="sv-SE" altLang="sv-SE" dirty="0" smtClean="0"/>
          </a:p>
          <a:p>
            <a:r>
              <a:rPr lang="sv-SE" altLang="sv-SE" dirty="0" smtClean="0"/>
              <a:t>Som vi tidigare varit inne på så är detta samma sorts reaktion som när vi ställs inför ett fysiskt hot, och kroppens reaktioner fyller då en överlevnadsfunktion. Men reaktionen kan triggas av situationer som inte innebär ett fysiskt hot. Några exempel (nästa sida).</a:t>
            </a:r>
          </a:p>
          <a:p>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7</a:t>
            </a:fld>
            <a:endParaRPr lang="sv-SE" dirty="0"/>
          </a:p>
        </p:txBody>
      </p:sp>
    </p:spTree>
    <p:extLst>
      <p:ext uri="{BB962C8B-B14F-4D97-AF65-F5344CB8AC3E}">
        <p14:creationId xmlns:p14="http://schemas.microsoft.com/office/powerpoint/2010/main" val="820495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Om man ser till vad som </a:t>
            </a:r>
            <a:r>
              <a:rPr lang="sv-SE" b="1" dirty="0" smtClean="0"/>
              <a:t>sker under en stressreaktion </a:t>
            </a:r>
            <a:r>
              <a:rPr lang="sv-SE" dirty="0" smtClean="0"/>
              <a:t>så finns det tre delar: fysiologisk reaktion, automatiska tankar och impuls att agera. </a:t>
            </a:r>
            <a:r>
              <a:rPr lang="sv-SE" baseline="0" dirty="0" smtClean="0"/>
              <a:t>Alla komponenter </a:t>
            </a:r>
            <a:r>
              <a:rPr lang="sv-SE" b="1" baseline="0" dirty="0" smtClean="0"/>
              <a:t>påverkar varandra </a:t>
            </a:r>
            <a:r>
              <a:rPr lang="sv-SE" baseline="0" dirty="0" smtClean="0"/>
              <a:t>och hur du beter dig i en viss situation. Som jag tidigare beskrivit så får man en fysiologisk reaktion under stress. Den samspelar i sin tur med vilka automatisk, snabba tankar som uppstår, samt med impulsen att agera. Kan bli en ond spiral där stressreaktionen trissas upp. </a:t>
            </a:r>
          </a:p>
          <a:p>
            <a:endParaRPr lang="sv-SE" baseline="0" dirty="0" smtClean="0"/>
          </a:p>
          <a:p>
            <a:r>
              <a:rPr lang="sv-SE" baseline="0" dirty="0" smtClean="0"/>
              <a:t>Här kan vi se att även tankar kan stressa oss och ge en stressreaktion precis som om du faktiskt ställdes inför en stressande uppgift/hot. Våra kroppsliga reaktioner kan bidra till dessa tankar och göra upplevelsen av stress ännu jobbigare. Alltså så kan inre händelser skapa stressreaktioner, precis som yttre händelser kan. </a:t>
            </a:r>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8</a:t>
            </a:fld>
            <a:endParaRPr lang="sv-SE" dirty="0"/>
          </a:p>
        </p:txBody>
      </p:sp>
    </p:spTree>
    <p:extLst>
      <p:ext uri="{BB962C8B-B14F-4D97-AF65-F5344CB8AC3E}">
        <p14:creationId xmlns:p14="http://schemas.microsoft.com/office/powerpoint/2010/main" val="9865830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ltLang="sv-SE" dirty="0" smtClean="0"/>
              <a:t>Känner ni igen er?</a:t>
            </a:r>
          </a:p>
          <a:p>
            <a:endParaRPr lang="sv-SE" altLang="sv-SE" dirty="0" smtClean="0"/>
          </a:p>
          <a:p>
            <a:r>
              <a:rPr lang="sv-SE" altLang="sv-SE" dirty="0" smtClean="0"/>
              <a:t>Då ska vi gå in på vad långvarig stress är.</a:t>
            </a:r>
          </a:p>
          <a:p>
            <a:endParaRPr lang="sv-SE" dirty="0"/>
          </a:p>
        </p:txBody>
      </p:sp>
      <p:sp>
        <p:nvSpPr>
          <p:cNvPr id="5" name="Platshållare för datum 4"/>
          <p:cNvSpPr>
            <a:spLocks noGrp="1"/>
          </p:cNvSpPr>
          <p:nvPr>
            <p:ph type="dt" idx="10"/>
          </p:nvPr>
        </p:nvSpPr>
        <p:spPr/>
        <p:txBody>
          <a:bodyPr/>
          <a:lstStyle/>
          <a:p>
            <a:endParaRPr lang="sv-SE" dirty="0"/>
          </a:p>
        </p:txBody>
      </p:sp>
      <p:sp>
        <p:nvSpPr>
          <p:cNvPr id="6" name="Platshållare för bildnummer 5"/>
          <p:cNvSpPr>
            <a:spLocks noGrp="1"/>
          </p:cNvSpPr>
          <p:nvPr>
            <p:ph type="sldNum" sz="quarter" idx="11"/>
          </p:nvPr>
        </p:nvSpPr>
        <p:spPr/>
        <p:txBody>
          <a:bodyPr/>
          <a:lstStyle/>
          <a:p>
            <a:fld id="{C80B61F6-8E9A-4CA5-B6A9-9B45E7028951}" type="slidenum">
              <a:rPr lang="sv-SE" smtClean="0"/>
              <a:pPr/>
              <a:t>9</a:t>
            </a:fld>
            <a:endParaRPr lang="sv-SE" dirty="0"/>
          </a:p>
        </p:txBody>
      </p:sp>
    </p:spTree>
    <p:extLst>
      <p:ext uri="{BB962C8B-B14F-4D97-AF65-F5344CB8AC3E}">
        <p14:creationId xmlns:p14="http://schemas.microsoft.com/office/powerpoint/2010/main" val="39237505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ojektnamn">
    <p:spTree>
      <p:nvGrpSpPr>
        <p:cNvPr id="1" name=""/>
        <p:cNvGrpSpPr/>
        <p:nvPr/>
      </p:nvGrpSpPr>
      <p:grpSpPr>
        <a:xfrm>
          <a:off x="0" y="0"/>
          <a:ext cx="0" cy="0"/>
          <a:chOff x="0" y="0"/>
          <a:chExt cx="0" cy="0"/>
        </a:xfrm>
      </p:grpSpPr>
      <p:sp>
        <p:nvSpPr>
          <p:cNvPr id="3" name="Rektangel 2"/>
          <p:cNvSpPr/>
          <p:nvPr userDrawn="1"/>
        </p:nvSpPr>
        <p:spPr>
          <a:xfrm>
            <a:off x="0" y="0"/>
            <a:ext cx="9144000" cy="5143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dirty="0" smtClean="0"/>
          </a:p>
        </p:txBody>
      </p:sp>
      <p:pic>
        <p:nvPicPr>
          <p:cNvPr id="5" name="Picture 2" descr="SLL_Gustavsberg_vardcentra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6431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lera bildobjekt">
    <p:spTree>
      <p:nvGrpSpPr>
        <p:cNvPr id="1" name=""/>
        <p:cNvGrpSpPr/>
        <p:nvPr/>
      </p:nvGrpSpPr>
      <p:grpSpPr>
        <a:xfrm>
          <a:off x="0" y="0"/>
          <a:ext cx="0" cy="0"/>
          <a:chOff x="0" y="0"/>
          <a:chExt cx="0" cy="0"/>
        </a:xfrm>
      </p:grpSpPr>
      <p:sp>
        <p:nvSpPr>
          <p:cNvPr id="10" name="Platshållare för bild 2"/>
          <p:cNvSpPr>
            <a:spLocks noGrp="1"/>
          </p:cNvSpPr>
          <p:nvPr>
            <p:ph type="pic" idx="10"/>
          </p:nvPr>
        </p:nvSpPr>
        <p:spPr>
          <a:xfrm>
            <a:off x="4589467" y="549715"/>
            <a:ext cx="4572002" cy="202203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1" name="Platshållare för bild 2"/>
          <p:cNvSpPr>
            <a:spLocks noGrp="1"/>
          </p:cNvSpPr>
          <p:nvPr>
            <p:ph type="pic" idx="11"/>
          </p:nvPr>
        </p:nvSpPr>
        <p:spPr>
          <a:xfrm>
            <a:off x="4589467" y="2571750"/>
            <a:ext cx="4572002" cy="202203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8" name="Platshållare för bild 2"/>
          <p:cNvSpPr>
            <a:spLocks noGrp="1"/>
          </p:cNvSpPr>
          <p:nvPr>
            <p:ph type="pic" idx="1"/>
          </p:nvPr>
        </p:nvSpPr>
        <p:spPr>
          <a:xfrm>
            <a:off x="-2" y="549717"/>
            <a:ext cx="4587108" cy="404299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9" name="Rubrik 1"/>
          <p:cNvSpPr>
            <a:spLocks noGrp="1"/>
          </p:cNvSpPr>
          <p:nvPr>
            <p:ph type="title"/>
          </p:nvPr>
        </p:nvSpPr>
        <p:spPr>
          <a:xfrm>
            <a:off x="534812" y="818940"/>
            <a:ext cx="5400000" cy="481258"/>
          </a:xfrm>
        </p:spPr>
        <p:txBody>
          <a:bodyPr/>
          <a:lstStyle>
            <a:lvl1pPr>
              <a:defRPr>
                <a:solidFill>
                  <a:schemeClr val="bg1"/>
                </a:solidFill>
              </a:defRPr>
            </a:lvl1pPr>
          </a:lstStyle>
          <a:p>
            <a:r>
              <a:rPr lang="sv-SE" smtClean="0"/>
              <a:t>Klicka här för att ändra format</a:t>
            </a:r>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lder med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9" name="Platshållare för bild 2"/>
          <p:cNvSpPr>
            <a:spLocks noGrp="1"/>
          </p:cNvSpPr>
          <p:nvPr>
            <p:ph type="pic" idx="1"/>
          </p:nvPr>
        </p:nvSpPr>
        <p:spPr>
          <a:xfrm>
            <a:off x="958915" y="1851673"/>
            <a:ext cx="2244939" cy="155078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0" name="Platshållare för text 3"/>
          <p:cNvSpPr>
            <a:spLocks noGrp="1"/>
          </p:cNvSpPr>
          <p:nvPr>
            <p:ph type="body" sz="half" idx="2"/>
          </p:nvPr>
        </p:nvSpPr>
        <p:spPr>
          <a:xfrm>
            <a:off x="960610" y="3579862"/>
            <a:ext cx="2241428" cy="232760"/>
          </a:xfrm>
          <a:prstGeom prst="rect">
            <a:avLst/>
          </a:prstGeom>
        </p:spPr>
        <p:txBody>
          <a:bodyPr/>
          <a:lstStyle>
            <a:lvl1pPr marL="0" indent="0" algn="ctr">
              <a:buNone/>
              <a:defRPr sz="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1" name="Platshållare för bild 2"/>
          <p:cNvSpPr>
            <a:spLocks noGrp="1"/>
          </p:cNvSpPr>
          <p:nvPr>
            <p:ph type="pic" idx="10"/>
          </p:nvPr>
        </p:nvSpPr>
        <p:spPr>
          <a:xfrm>
            <a:off x="3407187" y="1851673"/>
            <a:ext cx="2244939" cy="155078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2" name="Platshållare för bild 2"/>
          <p:cNvSpPr>
            <a:spLocks noGrp="1"/>
          </p:cNvSpPr>
          <p:nvPr>
            <p:ph type="pic" idx="11"/>
          </p:nvPr>
        </p:nvSpPr>
        <p:spPr>
          <a:xfrm>
            <a:off x="5855459" y="1851673"/>
            <a:ext cx="2244939" cy="155078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4" name="Platshållare för text 3"/>
          <p:cNvSpPr>
            <a:spLocks noGrp="1"/>
          </p:cNvSpPr>
          <p:nvPr>
            <p:ph type="body" sz="half" idx="12"/>
          </p:nvPr>
        </p:nvSpPr>
        <p:spPr>
          <a:xfrm>
            <a:off x="3407188" y="3579862"/>
            <a:ext cx="2241428" cy="232760"/>
          </a:xfrm>
          <a:prstGeom prst="rect">
            <a:avLst/>
          </a:prstGeom>
        </p:spPr>
        <p:txBody>
          <a:bodyPr/>
          <a:lstStyle>
            <a:lvl1pPr marL="0" indent="0" algn="ctr">
              <a:buNone/>
              <a:defRPr sz="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5" name="Platshållare för text 3"/>
          <p:cNvSpPr>
            <a:spLocks noGrp="1"/>
          </p:cNvSpPr>
          <p:nvPr>
            <p:ph type="body" sz="half" idx="13"/>
          </p:nvPr>
        </p:nvSpPr>
        <p:spPr>
          <a:xfrm>
            <a:off x="5855460" y="3579862"/>
            <a:ext cx="2241428" cy="232760"/>
          </a:xfrm>
          <a:prstGeom prst="rect">
            <a:avLst/>
          </a:prstGeom>
        </p:spPr>
        <p:txBody>
          <a:bodyPr/>
          <a:lstStyle>
            <a:lvl1pPr marL="0" indent="0" algn="ctr">
              <a:buNone/>
              <a:defRPr sz="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ldrubrik">
    <p:spTree>
      <p:nvGrpSpPr>
        <p:cNvPr id="1" name=""/>
        <p:cNvGrpSpPr/>
        <p:nvPr/>
      </p:nvGrpSpPr>
      <p:grpSpPr>
        <a:xfrm>
          <a:off x="0" y="0"/>
          <a:ext cx="0" cy="0"/>
          <a:chOff x="0" y="0"/>
          <a:chExt cx="0" cy="0"/>
        </a:xfrm>
      </p:grpSpPr>
      <p:sp>
        <p:nvSpPr>
          <p:cNvPr id="11" name="Platshållare för bild 2"/>
          <p:cNvSpPr>
            <a:spLocks noGrp="1"/>
          </p:cNvSpPr>
          <p:nvPr>
            <p:ph type="pic" idx="1"/>
          </p:nvPr>
        </p:nvSpPr>
        <p:spPr>
          <a:xfrm>
            <a:off x="3194378" y="699544"/>
            <a:ext cx="5557307" cy="374441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2" name="Rubrik 1"/>
          <p:cNvSpPr>
            <a:spLocks noGrp="1"/>
          </p:cNvSpPr>
          <p:nvPr>
            <p:ph type="title" hasCustomPrompt="1"/>
          </p:nvPr>
        </p:nvSpPr>
        <p:spPr>
          <a:xfrm>
            <a:off x="324462" y="3143076"/>
            <a:ext cx="2087308" cy="481258"/>
          </a:xfrm>
        </p:spPr>
        <p:txBody>
          <a:bodyPr>
            <a:normAutofit/>
          </a:bodyPr>
          <a:lstStyle>
            <a:lvl1pPr>
              <a:defRPr sz="1600">
                <a:solidFill>
                  <a:schemeClr val="accent3"/>
                </a:solidFill>
              </a:defRPr>
            </a:lvl1pPr>
          </a:lstStyle>
          <a:p>
            <a:r>
              <a:rPr lang="sv-SE" sz="1800"/>
              <a:t>Bildrubrik</a:t>
            </a:r>
            <a:endParaRPr lang="sv-SE"/>
          </a:p>
        </p:txBody>
      </p:sp>
      <p:sp>
        <p:nvSpPr>
          <p:cNvPr id="13" name="Platshållare för text 3"/>
          <p:cNvSpPr>
            <a:spLocks noGrp="1"/>
          </p:cNvSpPr>
          <p:nvPr>
            <p:ph type="body" sz="half" idx="2"/>
          </p:nvPr>
        </p:nvSpPr>
        <p:spPr>
          <a:xfrm>
            <a:off x="319712" y="3651871"/>
            <a:ext cx="2592288" cy="232760"/>
          </a:xfrm>
          <a:prstGeom prst="rect">
            <a:avLst/>
          </a:prstGeom>
        </p:spPr>
        <p:txBody>
          <a:bodyPr/>
          <a:lstStyle>
            <a:lvl1pPr marL="0" indent="0" algn="l">
              <a:buNone/>
              <a:defRPr sz="800" i="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en">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Kapitel">
    <p:spTree>
      <p:nvGrpSpPr>
        <p:cNvPr id="1" name=""/>
        <p:cNvGrpSpPr/>
        <p:nvPr/>
      </p:nvGrpSpPr>
      <p:grpSpPr>
        <a:xfrm>
          <a:off x="0" y="0"/>
          <a:ext cx="0" cy="0"/>
          <a:chOff x="0" y="0"/>
          <a:chExt cx="0" cy="0"/>
        </a:xfrm>
      </p:grpSpPr>
      <p:sp>
        <p:nvSpPr>
          <p:cNvPr id="25" name="Rektangel 24"/>
          <p:cNvSpPr/>
          <p:nvPr userDrawn="1"/>
        </p:nvSpPr>
        <p:spPr>
          <a:xfrm>
            <a:off x="0" y="0"/>
            <a:ext cx="9144000" cy="5143500"/>
          </a:xfrm>
          <a:prstGeom prst="rect">
            <a:avLst/>
          </a:prstGeom>
          <a:solidFill>
            <a:srgbClr val="1CA1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dirty="0" smtClean="0"/>
          </a:p>
        </p:txBody>
      </p:sp>
      <p:sp>
        <p:nvSpPr>
          <p:cNvPr id="3" name="Underrubrik 2"/>
          <p:cNvSpPr>
            <a:spLocks noGrp="1"/>
          </p:cNvSpPr>
          <p:nvPr>
            <p:ph type="subTitle" idx="1"/>
          </p:nvPr>
        </p:nvSpPr>
        <p:spPr>
          <a:xfrm>
            <a:off x="1043609" y="1328374"/>
            <a:ext cx="576064" cy="288032"/>
          </a:xfrm>
          <a:prstGeom prst="rect">
            <a:avLst/>
          </a:prstGeom>
        </p:spPr>
        <p:txBody>
          <a:bodyPr tIns="0">
            <a:normAutofit/>
          </a:bodyPr>
          <a:lstStyle>
            <a:lvl1pPr marL="0" indent="0" algn="l">
              <a:buNone/>
              <a:defRPr sz="800" i="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2" name="Rubrik 1"/>
          <p:cNvSpPr>
            <a:spLocks noGrp="1"/>
          </p:cNvSpPr>
          <p:nvPr>
            <p:ph type="ctrTitle"/>
          </p:nvPr>
        </p:nvSpPr>
        <p:spPr>
          <a:xfrm>
            <a:off x="1269102" y="951987"/>
            <a:ext cx="8127438" cy="614544"/>
          </a:xfrm>
        </p:spPr>
        <p:txBody>
          <a:bodyPr bIns="0">
            <a:noAutofit/>
          </a:bodyPr>
          <a:lstStyle>
            <a:lvl1pPr>
              <a:defRPr sz="5400">
                <a:solidFill>
                  <a:schemeClr val="bg1"/>
                </a:solidFill>
              </a:defRPr>
            </a:lvl1pPr>
          </a:lstStyle>
          <a:p>
            <a:r>
              <a:rPr lang="sv-SE" dirty="0" smtClean="0"/>
              <a:t>Klicka här för att ändra format</a:t>
            </a:r>
            <a:endParaRPr lang="sv-SE" dirty="0"/>
          </a:p>
        </p:txBody>
      </p:sp>
      <p:cxnSp>
        <p:nvCxnSpPr>
          <p:cNvPr id="29" name="Rak 28"/>
          <p:cNvCxnSpPr/>
          <p:nvPr userDrawn="1"/>
        </p:nvCxnSpPr>
        <p:spPr>
          <a:xfrm>
            <a:off x="332890" y="555526"/>
            <a:ext cx="8424937" cy="0"/>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5" name="Rubrik 1"/>
          <p:cNvSpPr txBox="1">
            <a:spLocks/>
          </p:cNvSpPr>
          <p:nvPr userDrawn="1"/>
        </p:nvSpPr>
        <p:spPr>
          <a:xfrm>
            <a:off x="1043607" y="3075807"/>
            <a:ext cx="5400000" cy="913306"/>
          </a:xfrm>
          <a:prstGeom prst="rect">
            <a:avLst/>
          </a:prstGeom>
        </p:spPr>
        <p:txBody>
          <a:bodyPr/>
          <a:lstStyle>
            <a:lvl1pPr algn="l" defTabSz="914400" rtl="0" eaLnBrk="1" latinLnBrk="0" hangingPunct="1">
              <a:spcBef>
                <a:spcPct val="0"/>
              </a:spcBef>
              <a:buNone/>
              <a:defRPr sz="2400" b="1" i="1" kern="1200" baseline="0">
                <a:solidFill>
                  <a:srgbClr val="4D4F53"/>
                </a:solidFill>
                <a:latin typeface="+mn-lt"/>
                <a:ea typeface="Tahoma" pitchFamily="34" charset="0"/>
                <a:cs typeface="Tahoma" pitchFamily="34" charset="0"/>
              </a:defRPr>
            </a:lvl1pPr>
          </a:lstStyle>
          <a:p>
            <a:endParaRPr lang="sv-SE" dirty="0"/>
          </a:p>
        </p:txBody>
      </p:sp>
      <p:grpSp>
        <p:nvGrpSpPr>
          <p:cNvPr id="4" name="Grupp 3"/>
          <p:cNvGrpSpPr/>
          <p:nvPr userDrawn="1"/>
        </p:nvGrpSpPr>
        <p:grpSpPr>
          <a:xfrm>
            <a:off x="332890" y="4587976"/>
            <a:ext cx="8424937" cy="288032"/>
            <a:chOff x="332887" y="4587974"/>
            <a:chExt cx="8424936" cy="288032"/>
          </a:xfrm>
        </p:grpSpPr>
        <p:cxnSp>
          <p:nvCxnSpPr>
            <p:cNvPr id="30" name="Rak 29"/>
            <p:cNvCxnSpPr/>
            <p:nvPr userDrawn="1"/>
          </p:nvCxnSpPr>
          <p:spPr>
            <a:xfrm>
              <a:off x="332887" y="4587974"/>
              <a:ext cx="8424936" cy="0"/>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4" name="Rak 33"/>
            <p:cNvCxnSpPr/>
            <p:nvPr userDrawn="1"/>
          </p:nvCxnSpPr>
          <p:spPr>
            <a:xfrm>
              <a:off x="6403282" y="4587974"/>
              <a:ext cx="0" cy="288032"/>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7" name="textruta 36"/>
            <p:cNvSpPr txBox="1"/>
            <p:nvPr userDrawn="1"/>
          </p:nvSpPr>
          <p:spPr>
            <a:xfrm>
              <a:off x="6482191" y="4659982"/>
              <a:ext cx="184731" cy="184666"/>
            </a:xfrm>
            <a:prstGeom prst="rect">
              <a:avLst/>
            </a:prstGeom>
            <a:noFill/>
          </p:spPr>
          <p:txBody>
            <a:bodyPr wrap="none" rtlCol="0">
              <a:spAutoFit/>
            </a:bodyPr>
            <a:lstStyle/>
            <a:p>
              <a:endParaRPr lang="sv-SE" sz="600" dirty="0">
                <a:solidFill>
                  <a:srgbClr val="FFFFFF"/>
                </a:solidFill>
                <a:latin typeface="+mj-lt"/>
                <a:cs typeface="Apple Symbols"/>
              </a:endParaRPr>
            </a:p>
          </p:txBody>
        </p:sp>
      </p:grpSp>
      <p:sp>
        <p:nvSpPr>
          <p:cNvPr id="39" name="Rubrik 1"/>
          <p:cNvSpPr txBox="1">
            <a:spLocks/>
          </p:cNvSpPr>
          <p:nvPr userDrawn="1"/>
        </p:nvSpPr>
        <p:spPr>
          <a:xfrm>
            <a:off x="1043607" y="2911254"/>
            <a:ext cx="5400000" cy="913306"/>
          </a:xfrm>
          <a:prstGeom prst="rect">
            <a:avLst/>
          </a:prstGeom>
        </p:spPr>
        <p:txBody>
          <a:bodyPr/>
          <a:lstStyle>
            <a:lvl1pPr algn="l" defTabSz="914400" rtl="0" eaLnBrk="1" latinLnBrk="0" hangingPunct="1">
              <a:spcBef>
                <a:spcPct val="0"/>
              </a:spcBef>
              <a:buNone/>
              <a:defRPr sz="2400" b="1" i="1" kern="1200" baseline="0">
                <a:solidFill>
                  <a:srgbClr val="4D4F53"/>
                </a:solidFill>
                <a:latin typeface="+mn-lt"/>
                <a:ea typeface="Tahoma" pitchFamily="34" charset="0"/>
                <a:cs typeface="Tahoma" pitchFamily="34" charset="0"/>
              </a:defRPr>
            </a:lvl1pPr>
          </a:lstStyle>
          <a:p>
            <a:endParaRPr lang="sv-SE" dirty="0"/>
          </a:p>
        </p:txBody>
      </p:sp>
      <p:pic>
        <p:nvPicPr>
          <p:cNvPr id="13" name="Picture 2" descr="SLL_Gustavsberg_vardcentra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nderrubrik">
    <p:spTree>
      <p:nvGrpSpPr>
        <p:cNvPr id="1" name=""/>
        <p:cNvGrpSpPr/>
        <p:nvPr/>
      </p:nvGrpSpPr>
      <p:grpSpPr>
        <a:xfrm>
          <a:off x="0" y="0"/>
          <a:ext cx="0" cy="0"/>
          <a:chOff x="0" y="0"/>
          <a:chExt cx="0" cy="0"/>
        </a:xfrm>
      </p:grpSpPr>
      <p:sp>
        <p:nvSpPr>
          <p:cNvPr id="3" name="Rektangel 2"/>
          <p:cNvSpPr>
            <a:spLocks noChangeArrowheads="1"/>
          </p:cNvSpPr>
          <p:nvPr userDrawn="1"/>
        </p:nvSpPr>
        <p:spPr bwMode="auto">
          <a:xfrm>
            <a:off x="0" y="0"/>
            <a:ext cx="9144000" cy="5143500"/>
          </a:xfrm>
          <a:prstGeom prst="rect">
            <a:avLst/>
          </a:prstGeom>
          <a:solidFill>
            <a:schemeClr val="bg1"/>
          </a:solidFill>
          <a:ln>
            <a:noFill/>
          </a:ln>
          <a:effectLst>
            <a:outerShdw blurRad="40000" dist="23000" dir="5400000" rotWithShape="0">
              <a:srgbClr val="000000">
                <a:alpha val="34998"/>
              </a:srgbClr>
            </a:outerShdw>
          </a:effectLst>
          <a:extLst/>
        </p:spPr>
        <p:txBody>
          <a:bodyPr anchor="ctr"/>
          <a:lstStyle/>
          <a:p>
            <a:pPr algn="ctr">
              <a:defRPr/>
            </a:pPr>
            <a:endParaRPr lang="sv-SE" dirty="0">
              <a:solidFill>
                <a:schemeClr val="bg1"/>
              </a:solidFill>
              <a:latin typeface="+mn-lt"/>
              <a:ea typeface="+mn-ea"/>
              <a:cs typeface="+mn-cs"/>
            </a:endParaRPr>
          </a:p>
        </p:txBody>
      </p:sp>
      <p:cxnSp>
        <p:nvCxnSpPr>
          <p:cNvPr id="5" name="Rak 4"/>
          <p:cNvCxnSpPr/>
          <p:nvPr userDrawn="1"/>
        </p:nvCxnSpPr>
        <p:spPr>
          <a:xfrm>
            <a:off x="1043612" y="1798616"/>
            <a:ext cx="7056784" cy="0"/>
          </a:xfrm>
          <a:prstGeom prst="line">
            <a:avLst/>
          </a:prstGeom>
          <a:ln w="3175" cmpd="sng">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6" name="Rak 5"/>
          <p:cNvCxnSpPr/>
          <p:nvPr userDrawn="1"/>
        </p:nvCxnSpPr>
        <p:spPr>
          <a:xfrm>
            <a:off x="1043612" y="3075806"/>
            <a:ext cx="7056784" cy="0"/>
          </a:xfrm>
          <a:prstGeom prst="line">
            <a:avLst/>
          </a:prstGeom>
          <a:ln w="3175" cmpd="sng">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11" name="Rubrik 1"/>
          <p:cNvSpPr>
            <a:spLocks noGrp="1"/>
          </p:cNvSpPr>
          <p:nvPr>
            <p:ph type="ctrTitle"/>
          </p:nvPr>
        </p:nvSpPr>
        <p:spPr>
          <a:xfrm>
            <a:off x="0" y="1798760"/>
            <a:ext cx="9144000" cy="864096"/>
          </a:xfrm>
        </p:spPr>
        <p:txBody>
          <a:bodyPr bIns="0">
            <a:noAutofit/>
          </a:bodyPr>
          <a:lstStyle>
            <a:lvl1pPr algn="ctr">
              <a:defRPr sz="3600">
                <a:solidFill>
                  <a:schemeClr val="accent3"/>
                </a:solidFill>
              </a:defRPr>
            </a:lvl1pPr>
          </a:lstStyle>
          <a:p>
            <a:r>
              <a:rPr lang="sv-SE" dirty="0" smtClean="0"/>
              <a:t>Klicka här för att ändra format</a:t>
            </a:r>
            <a:endParaRPr lang="sv-SE" dirty="0"/>
          </a:p>
        </p:txBody>
      </p:sp>
      <p:pic>
        <p:nvPicPr>
          <p:cNvPr id="8" name="Picture 2" descr="SLL_Gustavsberg_vardcentra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3709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ra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2057062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vänste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6" name="Underrubrik 2"/>
          <p:cNvSpPr>
            <a:spLocks noGrp="1"/>
          </p:cNvSpPr>
          <p:nvPr>
            <p:ph type="subTitle" idx="1"/>
          </p:nvPr>
        </p:nvSpPr>
        <p:spPr>
          <a:xfrm>
            <a:off x="842724" y="1794124"/>
            <a:ext cx="3369236" cy="2289799"/>
          </a:xfrm>
          <a:prstGeom prst="rect">
            <a:avLst/>
          </a:prstGeom>
        </p:spPr>
        <p:txBody>
          <a:bodyPr tIns="0">
            <a:normAutofit/>
          </a:bodyPr>
          <a:lstStyle>
            <a:lvl1pPr marL="0" indent="0" algn="l">
              <a:buFontTx/>
              <a:buNone/>
              <a:defRPr sz="1400" i="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4" name="Platshållare för bild 2"/>
          <p:cNvSpPr>
            <a:spLocks noGrp="1"/>
          </p:cNvSpPr>
          <p:nvPr>
            <p:ph type="pic" idx="11"/>
          </p:nvPr>
        </p:nvSpPr>
        <p:spPr>
          <a:xfrm>
            <a:off x="4788028" y="1779663"/>
            <a:ext cx="3528393" cy="230425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Tree>
    <p:extLst>
      <p:ext uri="{BB962C8B-B14F-4D97-AF65-F5344CB8AC3E}">
        <p14:creationId xmlns:p14="http://schemas.microsoft.com/office/powerpoint/2010/main" val="1737585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6" name="Underrubrik 2"/>
          <p:cNvSpPr>
            <a:spLocks noGrp="1"/>
          </p:cNvSpPr>
          <p:nvPr>
            <p:ph type="subTitle" idx="1"/>
          </p:nvPr>
        </p:nvSpPr>
        <p:spPr>
          <a:xfrm>
            <a:off x="842724" y="1794124"/>
            <a:ext cx="3369236" cy="2289799"/>
          </a:xfrm>
          <a:prstGeom prst="rect">
            <a:avLst/>
          </a:prstGeom>
        </p:spPr>
        <p:txBody>
          <a:bodyPr tIns="0">
            <a:normAutofit/>
          </a:bodyPr>
          <a:lstStyle>
            <a:lvl1pPr marL="285750" indent="-285750" algn="l">
              <a:buFont typeface="Courier New"/>
              <a:buChar char="o"/>
              <a:defRPr sz="1400" i="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3602725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höger">
    <p:spTree>
      <p:nvGrpSpPr>
        <p:cNvPr id="1" name=""/>
        <p:cNvGrpSpPr/>
        <p:nvPr/>
      </p:nvGrpSpPr>
      <p:grpSpPr>
        <a:xfrm>
          <a:off x="0" y="0"/>
          <a:ext cx="0" cy="0"/>
          <a:chOff x="0" y="0"/>
          <a:chExt cx="0" cy="0"/>
        </a:xfrm>
      </p:grpSpPr>
      <p:sp>
        <p:nvSpPr>
          <p:cNvPr id="4" name="Rubrik 1"/>
          <p:cNvSpPr>
            <a:spLocks noGrp="1"/>
          </p:cNvSpPr>
          <p:nvPr>
            <p:ph type="title"/>
          </p:nvPr>
        </p:nvSpPr>
        <p:spPr>
          <a:xfrm>
            <a:off x="4624130" y="818940"/>
            <a:ext cx="5400000" cy="481258"/>
          </a:xfrm>
        </p:spPr>
        <p:txBody>
          <a:bodyPr/>
          <a:lstStyle/>
          <a:p>
            <a:r>
              <a:rPr lang="sv-SE"/>
              <a:t>Klicka här för att ändra format</a:t>
            </a:r>
          </a:p>
        </p:txBody>
      </p:sp>
      <p:sp>
        <p:nvSpPr>
          <p:cNvPr id="5" name="Underrubrik 2"/>
          <p:cNvSpPr>
            <a:spLocks noGrp="1"/>
          </p:cNvSpPr>
          <p:nvPr>
            <p:ph type="subTitle" idx="1"/>
          </p:nvPr>
        </p:nvSpPr>
        <p:spPr>
          <a:xfrm>
            <a:off x="4932043" y="1794124"/>
            <a:ext cx="3369236" cy="2289799"/>
          </a:xfrm>
          <a:prstGeom prst="rect">
            <a:avLst/>
          </a:prstGeom>
        </p:spPr>
        <p:txBody>
          <a:bodyPr tIns="0">
            <a:normAutofit/>
          </a:bodyPr>
          <a:lstStyle>
            <a:lvl1pPr marL="0" indent="0" algn="l">
              <a:buFontTx/>
              <a:buNone/>
              <a:defRPr sz="1400" i="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269634193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ort textbloc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6" name="Underrubrik 2"/>
          <p:cNvSpPr>
            <a:spLocks noGrp="1"/>
          </p:cNvSpPr>
          <p:nvPr>
            <p:ph type="subTitle" idx="1"/>
          </p:nvPr>
        </p:nvSpPr>
        <p:spPr>
          <a:xfrm>
            <a:off x="1763687" y="2139703"/>
            <a:ext cx="5250923" cy="826184"/>
          </a:xfrm>
          <a:prstGeom prst="rect">
            <a:avLst/>
          </a:prstGeom>
        </p:spPr>
        <p:txBody>
          <a:bodyPr tIns="0">
            <a:normAutofit/>
          </a:bodyPr>
          <a:lstStyle>
            <a:lvl1pPr marL="0" indent="0" algn="l">
              <a:buFontTx/>
              <a:buNone/>
              <a:defRPr sz="1800" b="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704728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äckande bild">
    <p:spTree>
      <p:nvGrpSpPr>
        <p:cNvPr id="1" name=""/>
        <p:cNvGrpSpPr/>
        <p:nvPr/>
      </p:nvGrpSpPr>
      <p:grpSpPr>
        <a:xfrm>
          <a:off x="0" y="0"/>
          <a:ext cx="0" cy="0"/>
          <a:chOff x="0" y="0"/>
          <a:chExt cx="0" cy="0"/>
        </a:xfrm>
      </p:grpSpPr>
      <p:sp>
        <p:nvSpPr>
          <p:cNvPr id="7" name="Platshållare för bild 2"/>
          <p:cNvSpPr>
            <a:spLocks noGrp="1"/>
          </p:cNvSpPr>
          <p:nvPr>
            <p:ph type="pic" idx="1"/>
          </p:nvPr>
        </p:nvSpPr>
        <p:spPr>
          <a:xfrm>
            <a:off x="3" y="549717"/>
            <a:ext cx="9155255" cy="404299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2" name="Rubrik 1"/>
          <p:cNvSpPr>
            <a:spLocks noGrp="1"/>
          </p:cNvSpPr>
          <p:nvPr>
            <p:ph type="title"/>
          </p:nvPr>
        </p:nvSpPr>
        <p:spPr/>
        <p:txBody>
          <a:bodyPr/>
          <a:lstStyle>
            <a:lvl1pPr>
              <a:defRPr>
                <a:solidFill>
                  <a:schemeClr val="bg1"/>
                </a:solidFill>
              </a:defRPr>
            </a:lvl1pPr>
          </a:lstStyle>
          <a:p>
            <a:r>
              <a:rPr lang="sv-SE" smtClean="0"/>
              <a:t>Klicka här för att ändra format</a:t>
            </a:r>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34812" y="818940"/>
            <a:ext cx="5400000" cy="481258"/>
          </a:xfrm>
          <a:prstGeom prst="rect">
            <a:avLst/>
          </a:prstGeom>
          <a:ln>
            <a:noFill/>
          </a:ln>
        </p:spPr>
        <p:txBody>
          <a:bodyPr vert="horz" lIns="91440" tIns="45720" rIns="91440" bIns="45720" rtlCol="0" anchor="b">
            <a:normAutofit/>
          </a:bodyPr>
          <a:lstStyle/>
          <a:p>
            <a:r>
              <a:rPr lang="sv-SE" dirty="0" smtClean="0"/>
              <a:t>Klicka här för att ändra format</a:t>
            </a:r>
            <a:endParaRPr lang="sv-SE" dirty="0"/>
          </a:p>
        </p:txBody>
      </p:sp>
      <p:cxnSp>
        <p:nvCxnSpPr>
          <p:cNvPr id="14" name="Rak 13"/>
          <p:cNvCxnSpPr/>
          <p:nvPr userDrawn="1"/>
        </p:nvCxnSpPr>
        <p:spPr>
          <a:xfrm>
            <a:off x="332890" y="555526"/>
            <a:ext cx="8424937" cy="0"/>
          </a:xfrm>
          <a:prstGeom prst="line">
            <a:avLst/>
          </a:prstGeom>
          <a:ln w="3175">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15" name="Rak 14"/>
          <p:cNvCxnSpPr/>
          <p:nvPr userDrawn="1"/>
        </p:nvCxnSpPr>
        <p:spPr>
          <a:xfrm>
            <a:off x="332890" y="4587974"/>
            <a:ext cx="8424937" cy="0"/>
          </a:xfrm>
          <a:prstGeom prst="line">
            <a:avLst/>
          </a:prstGeom>
          <a:ln w="3175">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19" name="Rak 18"/>
          <p:cNvCxnSpPr/>
          <p:nvPr userDrawn="1"/>
        </p:nvCxnSpPr>
        <p:spPr>
          <a:xfrm>
            <a:off x="6403282" y="4587976"/>
            <a:ext cx="0" cy="288032"/>
          </a:xfrm>
          <a:prstGeom prst="line">
            <a:avLst/>
          </a:prstGeom>
          <a:ln w="3175">
            <a:solidFill>
              <a:schemeClr val="accent4"/>
            </a:solidFill>
          </a:ln>
          <a:effectLst/>
        </p:spPr>
        <p:style>
          <a:lnRef idx="2">
            <a:schemeClr val="accent1"/>
          </a:lnRef>
          <a:fillRef idx="0">
            <a:schemeClr val="accent1"/>
          </a:fillRef>
          <a:effectRef idx="1">
            <a:schemeClr val="accent1"/>
          </a:effectRef>
          <a:fontRef idx="minor">
            <a:schemeClr val="tx1"/>
          </a:fontRef>
        </p:style>
      </p:cxnSp>
      <p:sp>
        <p:nvSpPr>
          <p:cNvPr id="21" name="Rubrik 1"/>
          <p:cNvSpPr txBox="1">
            <a:spLocks/>
          </p:cNvSpPr>
          <p:nvPr userDrawn="1"/>
        </p:nvSpPr>
        <p:spPr>
          <a:xfrm>
            <a:off x="1043607" y="3075807"/>
            <a:ext cx="5400000" cy="913306"/>
          </a:xfrm>
          <a:prstGeom prst="rect">
            <a:avLst/>
          </a:prstGeom>
        </p:spPr>
        <p:txBody>
          <a:bodyPr/>
          <a:lstStyle>
            <a:lvl1pPr algn="l" defTabSz="914400" rtl="0" eaLnBrk="1" latinLnBrk="0" hangingPunct="1">
              <a:spcBef>
                <a:spcPct val="0"/>
              </a:spcBef>
              <a:buNone/>
              <a:defRPr sz="2400" b="1" i="1" kern="1200" baseline="0">
                <a:solidFill>
                  <a:srgbClr val="4D4F53"/>
                </a:solidFill>
                <a:latin typeface="+mn-lt"/>
                <a:ea typeface="Tahoma" pitchFamily="34" charset="0"/>
                <a:cs typeface="Tahoma" pitchFamily="34" charset="0"/>
              </a:defRPr>
            </a:lvl1pPr>
          </a:lstStyle>
          <a:p>
            <a:endParaRPr lang="sv-SE" dirty="0"/>
          </a:p>
        </p:txBody>
      </p:sp>
      <p:sp>
        <p:nvSpPr>
          <p:cNvPr id="23" name="Rubrik 1"/>
          <p:cNvSpPr txBox="1">
            <a:spLocks/>
          </p:cNvSpPr>
          <p:nvPr userDrawn="1"/>
        </p:nvSpPr>
        <p:spPr>
          <a:xfrm>
            <a:off x="683568" y="699543"/>
            <a:ext cx="3672409" cy="913306"/>
          </a:xfrm>
          <a:prstGeom prst="rect">
            <a:avLst/>
          </a:prstGeom>
        </p:spPr>
        <p:txBody>
          <a:bodyPr/>
          <a:lstStyle>
            <a:lvl1pPr algn="l" defTabSz="914400" rtl="0" eaLnBrk="1" latinLnBrk="0" hangingPunct="1">
              <a:spcBef>
                <a:spcPct val="0"/>
              </a:spcBef>
              <a:buNone/>
              <a:defRPr sz="2400" b="1" kern="1200">
                <a:solidFill>
                  <a:schemeClr val="accent1"/>
                </a:solidFill>
                <a:latin typeface="Tahoma" pitchFamily="34" charset="0"/>
                <a:ea typeface="Tahoma" pitchFamily="34" charset="0"/>
                <a:cs typeface="Tahoma" pitchFamily="34" charset="0"/>
              </a:defRPr>
            </a:lvl1pPr>
          </a:lstStyle>
          <a:p>
            <a:endParaRPr lang="sv-SE" i="1" dirty="0">
              <a:latin typeface="+mn-lt"/>
            </a:endParaRPr>
          </a:p>
        </p:txBody>
      </p:sp>
      <p:pic>
        <p:nvPicPr>
          <p:cNvPr id="8" name="Picture 2" descr="SLL_Gustavsberg_vardcentral_rgb"/>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3" r:id="rId1"/>
    <p:sldLayoutId id="2147483649" r:id="rId2"/>
    <p:sldLayoutId id="2147483662" r:id="rId3"/>
    <p:sldLayoutId id="2147483667" r:id="rId4"/>
    <p:sldLayoutId id="2147483661" r:id="rId5"/>
    <p:sldLayoutId id="2147483657" r:id="rId6"/>
    <p:sldLayoutId id="2147483660" r:id="rId7"/>
    <p:sldLayoutId id="2147483659" r:id="rId8"/>
    <p:sldLayoutId id="2147483654" r:id="rId9"/>
    <p:sldLayoutId id="2147483650" r:id="rId10"/>
    <p:sldLayoutId id="2147483652" r:id="rId11"/>
    <p:sldLayoutId id="2147483655" r:id="rId12"/>
    <p:sldLayoutId id="2147483656" r:id="rId13"/>
  </p:sldLayoutIdLst>
  <p:timing>
    <p:tnLst>
      <p:par>
        <p:cTn id="1" dur="indefinite" restart="never" nodeType="tmRoot"/>
      </p:par>
    </p:tnLst>
  </p:timing>
  <p:hf sldNum="0" hdr="0" ftr="0"/>
  <p:txStyles>
    <p:titleStyle>
      <a:lvl1pPr algn="l" defTabSz="914400" rtl="0" eaLnBrk="1" latinLnBrk="0" hangingPunct="1">
        <a:spcBef>
          <a:spcPct val="0"/>
        </a:spcBef>
        <a:buNone/>
        <a:defRPr sz="2400" b="1" i="0" kern="1200">
          <a:solidFill>
            <a:srgbClr val="1CA185"/>
          </a:solidFill>
          <a:latin typeface="+mj-lt"/>
          <a:ea typeface="Tahoma" pitchFamily="34" charset="0"/>
          <a:cs typeface="Georgia"/>
        </a:defRPr>
      </a:lvl1pPr>
    </p:titleStyle>
    <p:bodyStyle>
      <a:lvl1pPr marL="216000" marR="0" indent="-216000" algn="l" defTabSz="914400" rtl="0" eaLnBrk="1" fontAlgn="auto" latinLnBrk="0" hangingPunct="1">
        <a:lnSpc>
          <a:spcPct val="100000"/>
        </a:lnSpc>
        <a:spcBef>
          <a:spcPts val="960"/>
        </a:spcBef>
        <a:spcAft>
          <a:spcPts val="0"/>
        </a:spcAft>
        <a:buClr>
          <a:schemeClr val="accent1"/>
        </a:buClr>
        <a:buSzPct val="85000"/>
        <a:buFont typeface="Courier New"/>
        <a:buChar char="o"/>
        <a:tabLst/>
        <a:defRPr sz="1400" b="0" i="1" kern="1200">
          <a:solidFill>
            <a:schemeClr val="accent3"/>
          </a:solidFill>
          <a:latin typeface="Georgia" pitchFamily="18" charset="0"/>
          <a:ea typeface="+mn-ea"/>
          <a:cs typeface="+mn-cs"/>
        </a:defRPr>
      </a:lvl1pPr>
      <a:lvl2pPr marL="432000" indent="-216000" algn="l" defTabSz="914400" rtl="0" eaLnBrk="1" latinLnBrk="0" hangingPunct="1">
        <a:spcBef>
          <a:spcPct val="20000"/>
        </a:spcBef>
        <a:buClr>
          <a:schemeClr val="accent1"/>
        </a:buClr>
        <a:buSzPct val="85000"/>
        <a:buFont typeface="Courier New"/>
        <a:buChar char="o"/>
        <a:defRPr sz="1400" kern="1200">
          <a:solidFill>
            <a:schemeClr val="accent3"/>
          </a:solidFill>
          <a:latin typeface="Georgia" pitchFamily="18" charset="0"/>
          <a:ea typeface="+mn-ea"/>
          <a:cs typeface="+mn-cs"/>
        </a:defRPr>
      </a:lvl2pPr>
      <a:lvl3pPr marL="630238" indent="-184150" algn="l" defTabSz="914400" rtl="0" eaLnBrk="1" latinLnBrk="0" hangingPunct="1">
        <a:spcBef>
          <a:spcPct val="20000"/>
        </a:spcBef>
        <a:buClr>
          <a:schemeClr val="accent1"/>
        </a:buClr>
        <a:buSzPct val="85000"/>
        <a:buFont typeface="Courier New"/>
        <a:buChar char="o"/>
        <a:defRPr sz="1400" kern="1200">
          <a:solidFill>
            <a:schemeClr val="accent3"/>
          </a:solidFill>
          <a:latin typeface="Georgia" pitchFamily="18" charset="0"/>
          <a:ea typeface="+mn-ea"/>
          <a:cs typeface="+mn-cs"/>
        </a:defRPr>
      </a:lvl3pPr>
      <a:lvl4pPr marL="806450" indent="-176213" algn="l" defTabSz="914400" rtl="0" eaLnBrk="1" latinLnBrk="0" hangingPunct="1">
        <a:spcBef>
          <a:spcPct val="20000"/>
        </a:spcBef>
        <a:buClr>
          <a:schemeClr val="accent1"/>
        </a:buClr>
        <a:buSzPct val="85000"/>
        <a:buFont typeface="Courier New"/>
        <a:buChar char="o"/>
        <a:defRPr sz="1000" kern="1200">
          <a:solidFill>
            <a:schemeClr val="accent3"/>
          </a:solidFill>
          <a:latin typeface="Georgia" pitchFamily="18" charset="0"/>
          <a:ea typeface="+mn-ea"/>
          <a:cs typeface="+mn-cs"/>
        </a:defRPr>
      </a:lvl4pPr>
      <a:lvl5pPr marL="984250" indent="-177800" algn="l" defTabSz="914400" rtl="0" eaLnBrk="1" latinLnBrk="0" hangingPunct="1">
        <a:spcBef>
          <a:spcPct val="20000"/>
        </a:spcBef>
        <a:buClr>
          <a:schemeClr val="accent1"/>
        </a:buClr>
        <a:buSzPct val="85000"/>
        <a:buFont typeface="Courier New"/>
        <a:buChar char="o"/>
        <a:defRPr sz="800" kern="1200">
          <a:solidFill>
            <a:schemeClr val="accent3"/>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derrubrik 2"/>
          <p:cNvSpPr txBox="1">
            <a:spLocks/>
          </p:cNvSpPr>
          <p:nvPr/>
        </p:nvSpPr>
        <p:spPr>
          <a:xfrm>
            <a:off x="960563" y="2491277"/>
            <a:ext cx="5328592" cy="158233"/>
          </a:xfrm>
          <a:prstGeom prst="rect">
            <a:avLst/>
          </a:prstGeom>
        </p:spPr>
        <p:txBody>
          <a:bodyPr tIns="0">
            <a:normAutofit fontScale="92500" lnSpcReduction="20000"/>
          </a:bodyPr>
          <a:lstStyle>
            <a:lvl1pPr marL="0" marR="0" indent="0" algn="l" defTabSz="914400" rtl="0" eaLnBrk="1" fontAlgn="auto" latinLnBrk="0" hangingPunct="1">
              <a:lnSpc>
                <a:spcPct val="100000"/>
              </a:lnSpc>
              <a:spcBef>
                <a:spcPts val="960"/>
              </a:spcBef>
              <a:spcAft>
                <a:spcPts val="0"/>
              </a:spcAft>
              <a:buClr>
                <a:schemeClr val="accent1"/>
              </a:buClr>
              <a:buSzPct val="85000"/>
              <a:buFontTx/>
              <a:buNone/>
              <a:tabLst/>
              <a:defRPr sz="1000" b="0" i="0" kern="1200">
                <a:solidFill>
                  <a:srgbClr val="4D4F53"/>
                </a:solidFill>
                <a:latin typeface="+mj-lt"/>
                <a:ea typeface="+mn-ea"/>
                <a:cs typeface="+mn-cs"/>
              </a:defRPr>
            </a:lvl1pPr>
            <a:lvl2pPr marL="457200" indent="0" algn="ctr" defTabSz="914400" rtl="0" eaLnBrk="1" latinLnBrk="0" hangingPunct="1">
              <a:spcBef>
                <a:spcPct val="20000"/>
              </a:spcBef>
              <a:buClr>
                <a:schemeClr val="accent1"/>
              </a:buClr>
              <a:buSzPct val="85000"/>
              <a:buFont typeface="Courier New"/>
              <a:buNone/>
              <a:defRPr sz="1400" kern="1200">
                <a:solidFill>
                  <a:schemeClr val="tx1">
                    <a:tint val="75000"/>
                  </a:schemeClr>
                </a:solidFill>
                <a:latin typeface="Georgia" pitchFamily="18" charset="0"/>
                <a:ea typeface="+mn-ea"/>
                <a:cs typeface="+mn-cs"/>
              </a:defRPr>
            </a:lvl2pPr>
            <a:lvl3pPr marL="914400" indent="0" algn="ctr" defTabSz="914400" rtl="0" eaLnBrk="1" latinLnBrk="0" hangingPunct="1">
              <a:spcBef>
                <a:spcPct val="20000"/>
              </a:spcBef>
              <a:buClr>
                <a:schemeClr val="accent1"/>
              </a:buClr>
              <a:buSzPct val="85000"/>
              <a:buFont typeface="Courier New"/>
              <a:buNone/>
              <a:defRPr sz="1400" kern="1200">
                <a:solidFill>
                  <a:schemeClr val="tx1">
                    <a:tint val="75000"/>
                  </a:schemeClr>
                </a:solidFill>
                <a:latin typeface="Georgia" pitchFamily="18" charset="0"/>
                <a:ea typeface="+mn-ea"/>
                <a:cs typeface="+mn-cs"/>
              </a:defRPr>
            </a:lvl3pPr>
            <a:lvl4pPr marL="1371600" indent="0" algn="ctr" defTabSz="914400" rtl="0" eaLnBrk="1" latinLnBrk="0" hangingPunct="1">
              <a:spcBef>
                <a:spcPct val="20000"/>
              </a:spcBef>
              <a:buClr>
                <a:schemeClr val="accent1"/>
              </a:buClr>
              <a:buSzPct val="85000"/>
              <a:buFont typeface="Courier New"/>
              <a:buNone/>
              <a:defRPr sz="1000" kern="1200">
                <a:solidFill>
                  <a:schemeClr val="tx1">
                    <a:tint val="75000"/>
                  </a:schemeClr>
                </a:solidFill>
                <a:latin typeface="Georgia" pitchFamily="18" charset="0"/>
                <a:ea typeface="+mn-ea"/>
                <a:cs typeface="+mn-cs"/>
              </a:defRPr>
            </a:lvl4pPr>
            <a:lvl5pPr marL="1828800" indent="0" algn="ctr" defTabSz="914400" rtl="0" eaLnBrk="1" latinLnBrk="0" hangingPunct="1">
              <a:spcBef>
                <a:spcPct val="20000"/>
              </a:spcBef>
              <a:buClr>
                <a:schemeClr val="accent1"/>
              </a:buClr>
              <a:buSzPct val="85000"/>
              <a:buFont typeface="Courier New"/>
              <a:buNone/>
              <a:defRPr sz="800" kern="1200">
                <a:solidFill>
                  <a:schemeClr val="tx1">
                    <a:tint val="75000"/>
                  </a:schemeClr>
                </a:solidFill>
                <a:latin typeface="Georgia" pitchFamily="18"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sv-SE" dirty="0"/>
          </a:p>
        </p:txBody>
      </p:sp>
      <p:sp>
        <p:nvSpPr>
          <p:cNvPr id="7" name="Rubrik 3"/>
          <p:cNvSpPr txBox="1">
            <a:spLocks/>
          </p:cNvSpPr>
          <p:nvPr/>
        </p:nvSpPr>
        <p:spPr>
          <a:xfrm>
            <a:off x="933618" y="870026"/>
            <a:ext cx="6950750" cy="481258"/>
          </a:xfrm>
          <a:prstGeom prst="rect">
            <a:avLst/>
          </a:prstGeom>
        </p:spPr>
        <p:txBody>
          <a:bodyPr/>
          <a:lstStyle>
            <a:lvl1pPr algn="l" defTabSz="914400" rtl="0" eaLnBrk="1" latinLnBrk="0" hangingPunct="1">
              <a:spcBef>
                <a:spcPct val="0"/>
              </a:spcBef>
              <a:buNone/>
              <a:defRPr sz="2400" b="1" i="0" kern="1200">
                <a:solidFill>
                  <a:schemeClr val="accent1"/>
                </a:solidFill>
                <a:latin typeface="+mj-lt"/>
                <a:ea typeface="Tahoma" pitchFamily="34" charset="0"/>
                <a:cs typeface="Georgia"/>
              </a:defRPr>
            </a:lvl1pPr>
          </a:lstStyle>
          <a:p>
            <a:endParaRPr lang="sv-SE" sz="4000" dirty="0" smtClean="0"/>
          </a:p>
          <a:p>
            <a:r>
              <a:rPr lang="sv-SE" sz="4000" dirty="0" smtClean="0"/>
              <a:t>Stress </a:t>
            </a:r>
          </a:p>
          <a:p>
            <a:r>
              <a:rPr lang="sv-SE" dirty="0"/>
              <a:t>H</a:t>
            </a:r>
            <a:r>
              <a:rPr lang="sv-SE" dirty="0" smtClean="0"/>
              <a:t>itta </a:t>
            </a:r>
            <a:r>
              <a:rPr lang="sv-SE" dirty="0"/>
              <a:t>b</a:t>
            </a:r>
            <a:r>
              <a:rPr lang="sv-SE" dirty="0" smtClean="0"/>
              <a:t>alans i livet och hantera stress och utmattning</a:t>
            </a:r>
          </a:p>
          <a:p>
            <a:r>
              <a:rPr lang="sv-SE" i="1" dirty="0" smtClean="0">
                <a:solidFill>
                  <a:srgbClr val="1CA185"/>
                </a:solidFill>
              </a:rPr>
              <a:t>Namn</a:t>
            </a:r>
            <a:endParaRPr lang="sv-SE" i="1" dirty="0">
              <a:solidFill>
                <a:srgbClr val="1CA185"/>
              </a:solidFill>
            </a:endParaRPr>
          </a:p>
          <a:p>
            <a:r>
              <a:rPr lang="sv-SE" i="1" dirty="0">
                <a:solidFill>
                  <a:srgbClr val="1CA185"/>
                </a:solidFill>
              </a:rPr>
              <a:t>Titel</a:t>
            </a:r>
          </a:p>
          <a:p>
            <a:r>
              <a:rPr lang="sv-SE" i="1" dirty="0">
                <a:solidFill>
                  <a:srgbClr val="1CA185"/>
                </a:solidFill>
              </a:rPr>
              <a:t>Mottagning</a:t>
            </a:r>
          </a:p>
          <a:p>
            <a:endParaRPr lang="sv-SE" i="1" dirty="0" smtClean="0">
              <a:solidFill>
                <a:srgbClr val="1CA185"/>
              </a:solidFill>
            </a:endParaRPr>
          </a:p>
        </p:txBody>
      </p:sp>
    </p:spTree>
    <p:extLst>
      <p:ext uri="{BB962C8B-B14F-4D97-AF65-F5344CB8AC3E}">
        <p14:creationId xmlns:p14="http://schemas.microsoft.com/office/powerpoint/2010/main" val="24355792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p:txBody>
          <a:bodyPr/>
          <a:lstStyle/>
          <a:p>
            <a:r>
              <a:rPr lang="sv-SE" dirty="0" smtClean="0"/>
              <a:t>Långvarig stress</a:t>
            </a:r>
            <a:endParaRPr lang="sv-SE" dirty="0"/>
          </a:p>
        </p:txBody>
      </p:sp>
    </p:spTree>
    <p:extLst>
      <p:ext uri="{BB962C8B-B14F-4D97-AF65-F5344CB8AC3E}">
        <p14:creationId xmlns:p14="http://schemas.microsoft.com/office/powerpoint/2010/main" val="2336729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Underrubrik 8"/>
          <p:cNvSpPr>
            <a:spLocks noGrp="1"/>
          </p:cNvSpPr>
          <p:nvPr>
            <p:ph type="subTitle" idx="1"/>
          </p:nvPr>
        </p:nvSpPr>
        <p:spPr>
          <a:xfrm>
            <a:off x="842724" y="1635646"/>
            <a:ext cx="6753612" cy="2448277"/>
          </a:xfrm>
        </p:spPr>
        <p:txBody>
          <a:bodyPr>
            <a:normAutofit/>
          </a:bodyPr>
          <a:lstStyle/>
          <a:p>
            <a:endParaRPr lang="sv-SE" sz="2000" dirty="0" smtClean="0"/>
          </a:p>
          <a:p>
            <a:endParaRPr lang="sv-SE" sz="2000" dirty="0" smtClean="0"/>
          </a:p>
          <a:p>
            <a:endParaRPr lang="sv-SE" sz="2000" dirty="0"/>
          </a:p>
        </p:txBody>
      </p:sp>
      <p:pic>
        <p:nvPicPr>
          <p:cNvPr id="4" name="Platshållare för innehåll 3" descr="https://webskattning.se/ha/File.php?uploadedfile=/IStress_farligstressutveckling.png"/>
          <p:cNvPicPr>
            <a:picLocks/>
          </p:cNvPicPr>
          <p:nvPr/>
        </p:nvPicPr>
        <p:blipFill>
          <a:blip r:embed="rId3">
            <a:extLst>
              <a:ext uri="{28A0092B-C50C-407E-A947-70E740481C1C}">
                <a14:useLocalDpi xmlns:a14="http://schemas.microsoft.com/office/drawing/2010/main" val="0"/>
              </a:ext>
            </a:extLst>
          </a:blip>
          <a:srcRect/>
          <a:stretch>
            <a:fillRect/>
          </a:stretch>
        </p:blipFill>
        <p:spPr>
          <a:xfrm>
            <a:off x="971600" y="627534"/>
            <a:ext cx="7200900" cy="3888805"/>
          </a:xfrm>
          <a:prstGeom prst="rect">
            <a:avLst/>
          </a:prstGeom>
        </p:spPr>
      </p:pic>
    </p:spTree>
    <p:extLst>
      <p:ext uri="{BB962C8B-B14F-4D97-AF65-F5344CB8AC3E}">
        <p14:creationId xmlns:p14="http://schemas.microsoft.com/office/powerpoint/2010/main" val="3575814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tshållare för innehåll 3" descr="https://webskattning.se/ha/File.php?uploadedfile=/IStress_vanligstressutveckling.png"/>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971600" y="627534"/>
            <a:ext cx="6985000" cy="3960440"/>
          </a:xfrm>
        </p:spPr>
      </p:pic>
    </p:spTree>
    <p:extLst>
      <p:ext uri="{BB962C8B-B14F-4D97-AF65-F5344CB8AC3E}">
        <p14:creationId xmlns:p14="http://schemas.microsoft.com/office/powerpoint/2010/main" val="2644413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Stressbeteenden</a:t>
            </a:r>
            <a:endParaRPr lang="sv-SE" dirty="0"/>
          </a:p>
        </p:txBody>
      </p:sp>
      <p:sp>
        <p:nvSpPr>
          <p:cNvPr id="3" name="Underrubrik 2"/>
          <p:cNvSpPr>
            <a:spLocks noGrp="1"/>
          </p:cNvSpPr>
          <p:nvPr>
            <p:ph type="subTitle" idx="1"/>
          </p:nvPr>
        </p:nvSpPr>
        <p:spPr>
          <a:xfrm>
            <a:off x="842724" y="1794124"/>
            <a:ext cx="3945300" cy="2289799"/>
          </a:xfrm>
        </p:spPr>
        <p:txBody>
          <a:bodyPr>
            <a:normAutofit lnSpcReduction="10000"/>
          </a:bodyPr>
          <a:lstStyle/>
          <a:p>
            <a:r>
              <a:rPr lang="sv-SE" altLang="sv-SE" dirty="0">
                <a:latin typeface="Verdana" panose="020B0604030504040204" pitchFamily="34" charset="0"/>
              </a:rPr>
              <a:t>Gör saker </a:t>
            </a:r>
            <a:r>
              <a:rPr lang="sv-SE" altLang="sv-SE" dirty="0" smtClean="0">
                <a:latin typeface="Verdana" panose="020B0604030504040204" pitchFamily="34" charset="0"/>
              </a:rPr>
              <a:t>fort</a:t>
            </a:r>
            <a:endParaRPr lang="sv-SE" altLang="sv-SE" dirty="0">
              <a:latin typeface="Verdana" panose="020B0604030504040204" pitchFamily="34" charset="0"/>
            </a:endParaRPr>
          </a:p>
          <a:p>
            <a:r>
              <a:rPr lang="sv-SE" altLang="sv-SE" dirty="0">
                <a:latin typeface="Verdana" panose="020B0604030504040204" pitchFamily="34" charset="0"/>
              </a:rPr>
              <a:t>Känns </a:t>
            </a:r>
            <a:r>
              <a:rPr lang="sv-SE" altLang="sv-SE" dirty="0" smtClean="0">
                <a:latin typeface="Verdana" panose="020B0604030504040204" pitchFamily="34" charset="0"/>
              </a:rPr>
              <a:t>effektivt/bra </a:t>
            </a:r>
            <a:r>
              <a:rPr lang="sv-SE" altLang="sv-SE" dirty="0">
                <a:latin typeface="Verdana" panose="020B0604030504040204" pitchFamily="34" charset="0"/>
              </a:rPr>
              <a:t>i </a:t>
            </a:r>
            <a:r>
              <a:rPr lang="sv-SE" altLang="sv-SE" dirty="0" smtClean="0">
                <a:latin typeface="Verdana" panose="020B0604030504040204" pitchFamily="34" charset="0"/>
              </a:rPr>
              <a:t>stunden</a:t>
            </a:r>
          </a:p>
          <a:p>
            <a:r>
              <a:rPr lang="sv-SE" altLang="sv-SE" dirty="0" smtClean="0">
                <a:latin typeface="Verdana" panose="020B0604030504040204" pitchFamily="34" charset="0"/>
              </a:rPr>
              <a:t>Tenderar att vara styrda av kortsiktiga konsekvenser</a:t>
            </a:r>
            <a:endParaRPr lang="sv-SE" altLang="sv-SE" dirty="0">
              <a:latin typeface="Verdana" panose="020B0604030504040204" pitchFamily="34" charset="0"/>
            </a:endParaRPr>
          </a:p>
          <a:p>
            <a:r>
              <a:rPr lang="sv-SE" altLang="sv-SE" dirty="0">
                <a:latin typeface="Verdana" panose="020B0604030504040204" pitchFamily="34" charset="0"/>
              </a:rPr>
              <a:t>Prioriterar ej utifrån </a:t>
            </a:r>
            <a:r>
              <a:rPr lang="sv-SE" altLang="sv-SE" dirty="0" smtClean="0">
                <a:latin typeface="Verdana" panose="020B0604030504040204" pitchFamily="34" charset="0"/>
              </a:rPr>
              <a:t>värderingar – livet blir ensidigt</a:t>
            </a:r>
          </a:p>
          <a:p>
            <a:r>
              <a:rPr lang="sv-SE" altLang="sv-SE" dirty="0" smtClean="0">
                <a:latin typeface="Verdana" panose="020B0604030504040204" pitchFamily="34" charset="0"/>
              </a:rPr>
              <a:t>Prioriterar bort aktiviteter som inte är ”krav” eller ”måsten” tex. Hälsa eller relationer</a:t>
            </a:r>
            <a:endParaRPr lang="sv-SE" altLang="sv-SE" dirty="0">
              <a:latin typeface="Verdana" panose="020B0604030504040204" pitchFamily="34" charset="0"/>
            </a:endParaRPr>
          </a:p>
          <a:p>
            <a:endParaRPr lang="sv-SE" dirty="0"/>
          </a:p>
        </p:txBody>
      </p:sp>
    </p:spTree>
    <p:extLst>
      <p:ext uri="{BB962C8B-B14F-4D97-AF65-F5344CB8AC3E}">
        <p14:creationId xmlns:p14="http://schemas.microsoft.com/office/powerpoint/2010/main" val="886412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Situationsanalys</a:t>
            </a:r>
            <a:endParaRPr lang="sv-SE" dirty="0"/>
          </a:p>
        </p:txBody>
      </p:sp>
    </p:spTree>
    <p:extLst>
      <p:ext uri="{BB962C8B-B14F-4D97-AF65-F5344CB8AC3E}">
        <p14:creationId xmlns:p14="http://schemas.microsoft.com/office/powerpoint/2010/main" val="3619433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627534"/>
            <a:ext cx="5400000" cy="481258"/>
          </a:xfrm>
        </p:spPr>
        <p:txBody>
          <a:bodyPr>
            <a:normAutofit fontScale="90000"/>
          </a:bodyPr>
          <a:lstStyle/>
          <a:p>
            <a:r>
              <a:rPr lang="sv-SE" dirty="0" smtClean="0"/>
              <a:t>Vi gör det som fungerar på kort sikt</a:t>
            </a:r>
            <a:endParaRPr lang="sv-SE" dirty="0"/>
          </a:p>
        </p:txBody>
      </p:sp>
      <p:graphicFrame>
        <p:nvGraphicFramePr>
          <p:cNvPr id="6" name="Tabell 5"/>
          <p:cNvGraphicFramePr>
            <a:graphicFrameLocks noGrp="1"/>
          </p:cNvGraphicFramePr>
          <p:nvPr>
            <p:extLst>
              <p:ext uri="{D42A27DB-BD31-4B8C-83A1-F6EECF244321}">
                <p14:modId xmlns:p14="http://schemas.microsoft.com/office/powerpoint/2010/main" val="3060855840"/>
              </p:ext>
            </p:extLst>
          </p:nvPr>
        </p:nvGraphicFramePr>
        <p:xfrm>
          <a:off x="251520" y="1108792"/>
          <a:ext cx="8424936" cy="3258199"/>
        </p:xfrm>
        <a:graphic>
          <a:graphicData uri="http://schemas.openxmlformats.org/drawingml/2006/table">
            <a:tbl>
              <a:tblPr firstRow="1" bandRow="1">
                <a:tableStyleId>{5C22544A-7EE6-4342-B048-85BDC9FD1C3A}</a:tableStyleId>
              </a:tblPr>
              <a:tblGrid>
                <a:gridCol w="2106234">
                  <a:extLst>
                    <a:ext uri="{9D8B030D-6E8A-4147-A177-3AD203B41FA5}">
                      <a16:colId xmlns:a16="http://schemas.microsoft.com/office/drawing/2014/main" val="3770093268"/>
                    </a:ext>
                  </a:extLst>
                </a:gridCol>
                <a:gridCol w="2106234">
                  <a:extLst>
                    <a:ext uri="{9D8B030D-6E8A-4147-A177-3AD203B41FA5}">
                      <a16:colId xmlns:a16="http://schemas.microsoft.com/office/drawing/2014/main" val="1652498206"/>
                    </a:ext>
                  </a:extLst>
                </a:gridCol>
                <a:gridCol w="2106234">
                  <a:extLst>
                    <a:ext uri="{9D8B030D-6E8A-4147-A177-3AD203B41FA5}">
                      <a16:colId xmlns:a16="http://schemas.microsoft.com/office/drawing/2014/main" val="1296194508"/>
                    </a:ext>
                  </a:extLst>
                </a:gridCol>
                <a:gridCol w="2106234">
                  <a:extLst>
                    <a:ext uri="{9D8B030D-6E8A-4147-A177-3AD203B41FA5}">
                      <a16:colId xmlns:a16="http://schemas.microsoft.com/office/drawing/2014/main" val="2017323621"/>
                    </a:ext>
                  </a:extLst>
                </a:gridCol>
              </a:tblGrid>
              <a:tr h="758839">
                <a:tc>
                  <a:txBody>
                    <a:bodyPr/>
                    <a:lstStyle/>
                    <a:p>
                      <a:pPr algn="ctr"/>
                      <a:r>
                        <a:rPr lang="sv-SE" dirty="0" smtClean="0"/>
                        <a:t>Situation</a:t>
                      </a:r>
                      <a:endParaRPr lang="sv-SE" dirty="0"/>
                    </a:p>
                  </a:txBody>
                  <a:tcPr/>
                </a:tc>
                <a:tc>
                  <a:txBody>
                    <a:bodyPr/>
                    <a:lstStyle/>
                    <a:p>
                      <a:pPr algn="ctr"/>
                      <a:r>
                        <a:rPr lang="sv-SE" dirty="0" smtClean="0"/>
                        <a:t>Automatisk reaktion</a:t>
                      </a:r>
                      <a:endParaRPr lang="sv-SE" dirty="0"/>
                    </a:p>
                  </a:txBody>
                  <a:tcPr/>
                </a:tc>
                <a:tc>
                  <a:txBody>
                    <a:bodyPr/>
                    <a:lstStyle/>
                    <a:p>
                      <a:pPr algn="ctr"/>
                      <a:r>
                        <a:rPr lang="sv-SE" dirty="0" smtClean="0"/>
                        <a:t>Respons (beteende)</a:t>
                      </a:r>
                      <a:endParaRPr lang="sv-SE" dirty="0"/>
                    </a:p>
                  </a:txBody>
                  <a:tcPr/>
                </a:tc>
                <a:tc>
                  <a:txBody>
                    <a:bodyPr/>
                    <a:lstStyle/>
                    <a:p>
                      <a:pPr algn="ctr"/>
                      <a:r>
                        <a:rPr lang="sv-SE" dirty="0" smtClean="0"/>
                        <a:t>Konsekvens </a:t>
                      </a:r>
                    </a:p>
                    <a:p>
                      <a:pPr algn="ctr"/>
                      <a:endParaRPr lang="sv-SE" dirty="0"/>
                    </a:p>
                  </a:txBody>
                  <a:tcPr/>
                </a:tc>
                <a:extLst>
                  <a:ext uri="{0D108BD9-81ED-4DB2-BD59-A6C34878D82A}">
                    <a16:rowId xmlns:a16="http://schemas.microsoft.com/office/drawing/2014/main" val="704302181"/>
                  </a:ext>
                </a:extLst>
              </a:tr>
              <a:tr h="2384921">
                <a:tc>
                  <a:txBody>
                    <a:bodyPr/>
                    <a:lstStyle/>
                    <a:p>
                      <a:pPr algn="ctr"/>
                      <a:endParaRPr lang="sv-SE" dirty="0" smtClean="0"/>
                    </a:p>
                    <a:p>
                      <a:pPr algn="ctr"/>
                      <a:r>
                        <a:rPr lang="sv-SE" dirty="0" smtClean="0"/>
                        <a:t>På jobbet – det börjar</a:t>
                      </a:r>
                      <a:r>
                        <a:rPr lang="sv-SE" baseline="0" dirty="0" smtClean="0"/>
                        <a:t> närma sig lunch</a:t>
                      </a:r>
                      <a:endParaRPr lang="sv-SE" dirty="0" smtClean="0"/>
                    </a:p>
                    <a:p>
                      <a:pPr algn="ctr"/>
                      <a:endParaRPr lang="sv-SE" dirty="0" smtClean="0"/>
                    </a:p>
                    <a:p>
                      <a:pPr algn="ctr"/>
                      <a:r>
                        <a:rPr lang="sv-SE" dirty="0" smtClean="0"/>
                        <a:t>Stressad, trött och hungrig</a:t>
                      </a:r>
                      <a:endParaRPr lang="sv-SE" dirty="0"/>
                    </a:p>
                  </a:txBody>
                  <a:tcPr/>
                </a:tc>
                <a:tc>
                  <a:txBody>
                    <a:bodyPr/>
                    <a:lstStyle/>
                    <a:p>
                      <a:pPr algn="l"/>
                      <a:r>
                        <a:rPr lang="sv-SE" sz="1400" b="1" dirty="0" smtClean="0"/>
                        <a:t>Kroppen</a:t>
                      </a:r>
                      <a:r>
                        <a:rPr lang="sv-SE" sz="1400" dirty="0" smtClean="0"/>
                        <a:t>:</a:t>
                      </a:r>
                      <a:r>
                        <a:rPr lang="sv-SE" sz="1400" baseline="0" dirty="0" smtClean="0"/>
                        <a:t> hjärtklappning, orolig mage, spänd i bröstet</a:t>
                      </a:r>
                    </a:p>
                    <a:p>
                      <a:pPr algn="l"/>
                      <a:r>
                        <a:rPr lang="sv-SE" sz="1400" b="1" baseline="0" dirty="0" smtClean="0"/>
                        <a:t>Tankar: </a:t>
                      </a:r>
                      <a:r>
                        <a:rPr lang="sv-SE" sz="1400" b="0" baseline="0" dirty="0" smtClean="0"/>
                        <a:t>”jag borde hinna klart innan lunchen” ”chefen förväntar sig att jag blir klar snabbt” </a:t>
                      </a:r>
                    </a:p>
                    <a:p>
                      <a:pPr algn="l"/>
                      <a:r>
                        <a:rPr lang="sv-SE" sz="1400" b="1" baseline="0" dirty="0" smtClean="0"/>
                        <a:t>Impuls att agera: </a:t>
                      </a:r>
                      <a:r>
                        <a:rPr lang="sv-SE" sz="1400" b="0" baseline="0" dirty="0" smtClean="0"/>
                        <a:t>jobba snabbt</a:t>
                      </a:r>
                      <a:endParaRPr lang="sv-SE" sz="1400" b="1" baseline="0" dirty="0" smtClean="0"/>
                    </a:p>
                    <a:p>
                      <a:pPr algn="ctr"/>
                      <a:endParaRPr lang="sv-SE" dirty="0" smtClean="0"/>
                    </a:p>
                  </a:txBody>
                  <a:tcPr/>
                </a:tc>
                <a:tc>
                  <a:txBody>
                    <a:bodyPr/>
                    <a:lstStyle/>
                    <a:p>
                      <a:pPr algn="ctr"/>
                      <a:r>
                        <a:rPr lang="sv-SE" b="1" dirty="0" smtClean="0">
                          <a:solidFill>
                            <a:srgbClr val="00B050"/>
                          </a:solidFill>
                        </a:rPr>
                        <a:t>Äter</a:t>
                      </a:r>
                      <a:r>
                        <a:rPr lang="sv-SE" b="1" baseline="0" dirty="0" smtClean="0">
                          <a:solidFill>
                            <a:srgbClr val="00B050"/>
                          </a:solidFill>
                        </a:rPr>
                        <a:t> lunch vid datorn och jobbar klart samtidigt</a:t>
                      </a:r>
                      <a:endParaRPr lang="sv-SE" b="1" dirty="0">
                        <a:solidFill>
                          <a:srgbClr val="00B050"/>
                        </a:solidFill>
                      </a:endParaRPr>
                    </a:p>
                  </a:txBody>
                  <a:tcPr/>
                </a:tc>
                <a:tc>
                  <a:txBody>
                    <a:bodyPr/>
                    <a:lstStyle/>
                    <a:p>
                      <a:pPr algn="l"/>
                      <a:r>
                        <a:rPr lang="sv-SE" sz="1600" b="1" baseline="0" dirty="0" smtClean="0">
                          <a:solidFill>
                            <a:schemeClr val="accent1">
                              <a:lumMod val="75000"/>
                            </a:schemeClr>
                          </a:solidFill>
                        </a:rPr>
                        <a:t>Kortsiktig: </a:t>
                      </a:r>
                      <a:r>
                        <a:rPr lang="sv-SE" sz="1600" b="0" baseline="0" dirty="0" smtClean="0">
                          <a:solidFill>
                            <a:schemeClr val="tx1"/>
                          </a:solidFill>
                        </a:rPr>
                        <a:t>känner sig effektiv, blir klar med uppgiften</a:t>
                      </a:r>
                    </a:p>
                    <a:p>
                      <a:pPr algn="l"/>
                      <a:endParaRPr lang="sv-SE" sz="1600" b="1" baseline="0" dirty="0" smtClean="0">
                        <a:solidFill>
                          <a:schemeClr val="accent1">
                            <a:lumMod val="75000"/>
                          </a:schemeClr>
                        </a:solidFill>
                      </a:endParaRPr>
                    </a:p>
                    <a:p>
                      <a:pPr algn="l"/>
                      <a:r>
                        <a:rPr lang="sv-SE" sz="1600" b="1" baseline="0" dirty="0" smtClean="0">
                          <a:solidFill>
                            <a:schemeClr val="accent1">
                              <a:lumMod val="75000"/>
                            </a:schemeClr>
                          </a:solidFill>
                        </a:rPr>
                        <a:t>På längre sikt:</a:t>
                      </a:r>
                    </a:p>
                    <a:p>
                      <a:pPr algn="l"/>
                      <a:r>
                        <a:rPr lang="sv-SE" sz="1600" b="0" baseline="0" dirty="0" smtClean="0">
                          <a:solidFill>
                            <a:schemeClr val="tx1"/>
                          </a:solidFill>
                        </a:rPr>
                        <a:t>Mer stressad, mindre tid för återhämtning, snäser åt partner efter jobbet</a:t>
                      </a:r>
                    </a:p>
                  </a:txBody>
                  <a:tcPr/>
                </a:tc>
                <a:extLst>
                  <a:ext uri="{0D108BD9-81ED-4DB2-BD59-A6C34878D82A}">
                    <a16:rowId xmlns:a16="http://schemas.microsoft.com/office/drawing/2014/main" val="620439664"/>
                  </a:ext>
                </a:extLst>
              </a:tr>
            </a:tbl>
          </a:graphicData>
        </a:graphic>
      </p:graphicFrame>
    </p:spTree>
    <p:extLst>
      <p:ext uri="{BB962C8B-B14F-4D97-AF65-F5344CB8AC3E}">
        <p14:creationId xmlns:p14="http://schemas.microsoft.com/office/powerpoint/2010/main" val="22283145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627534"/>
            <a:ext cx="5400000" cy="586194"/>
          </a:xfrm>
        </p:spPr>
        <p:txBody>
          <a:bodyPr>
            <a:normAutofit/>
          </a:bodyPr>
          <a:lstStyle/>
          <a:p>
            <a:r>
              <a:rPr lang="sv-SE" altLang="sv-SE" dirty="0" smtClean="0"/>
              <a:t>Övning: mina stressbeteenden</a:t>
            </a:r>
            <a:endParaRPr lang="sv-SE" dirty="0"/>
          </a:p>
        </p:txBody>
      </p:sp>
      <p:sp>
        <p:nvSpPr>
          <p:cNvPr id="3" name="Underrubrik 2"/>
          <p:cNvSpPr>
            <a:spLocks noGrp="1"/>
          </p:cNvSpPr>
          <p:nvPr>
            <p:ph type="subTitle" idx="1"/>
          </p:nvPr>
        </p:nvSpPr>
        <p:spPr>
          <a:xfrm>
            <a:off x="496662" y="771550"/>
            <a:ext cx="4147346" cy="3960440"/>
          </a:xfrm>
        </p:spPr>
        <p:txBody>
          <a:bodyPr>
            <a:normAutofit/>
          </a:bodyPr>
          <a:lstStyle/>
          <a:p>
            <a:endParaRPr lang="sv-SE" dirty="0" smtClean="0"/>
          </a:p>
          <a:p>
            <a:endParaRPr lang="sv-SE" altLang="sv-SE" dirty="0" smtClean="0"/>
          </a:p>
          <a:p>
            <a:r>
              <a:rPr lang="sv-SE" altLang="sv-SE" dirty="0" smtClean="0"/>
              <a:t>Ta </a:t>
            </a:r>
            <a:r>
              <a:rPr lang="sv-SE" altLang="sv-SE" dirty="0"/>
              <a:t>en minut och fundera på om du gör något som skulle kunna vara ett </a:t>
            </a:r>
            <a:r>
              <a:rPr lang="sv-SE" altLang="sv-SE" dirty="0" smtClean="0"/>
              <a:t>stressbeteenden. </a:t>
            </a:r>
          </a:p>
        </p:txBody>
      </p:sp>
      <p:sp>
        <p:nvSpPr>
          <p:cNvPr id="7" name="textruta 6"/>
          <p:cNvSpPr txBox="1"/>
          <p:nvPr/>
        </p:nvSpPr>
        <p:spPr>
          <a:xfrm>
            <a:off x="1187624" y="2037497"/>
            <a:ext cx="3240360" cy="2308324"/>
          </a:xfrm>
          <a:prstGeom prst="rect">
            <a:avLst/>
          </a:prstGeom>
          <a:noFill/>
        </p:spPr>
        <p:txBody>
          <a:bodyPr wrap="square" rtlCol="0">
            <a:spAutoFit/>
          </a:bodyPr>
          <a:lstStyle/>
          <a:p>
            <a:r>
              <a:rPr lang="sv-SE" sz="1600" b="1" dirty="0"/>
              <a:t>Vanliga stressbeteenden: </a:t>
            </a:r>
          </a:p>
          <a:p>
            <a:r>
              <a:rPr lang="sv-SE" sz="1600" dirty="0"/>
              <a:t>- Hoppa över frukost</a:t>
            </a:r>
          </a:p>
          <a:p>
            <a:r>
              <a:rPr lang="sv-SE" sz="1600" dirty="0"/>
              <a:t>- Ta med jobbdator hem</a:t>
            </a:r>
          </a:p>
          <a:p>
            <a:r>
              <a:rPr lang="sv-SE" sz="1600" dirty="0"/>
              <a:t>- Fundera på lösningar vid middagen</a:t>
            </a:r>
          </a:p>
          <a:p>
            <a:r>
              <a:rPr lang="sv-SE" sz="1600" dirty="0" smtClean="0"/>
              <a:t>- Tacka </a:t>
            </a:r>
            <a:r>
              <a:rPr lang="sv-SE" sz="1600" dirty="0"/>
              <a:t>nej till att träffa </a:t>
            </a:r>
            <a:r>
              <a:rPr lang="sv-SE" sz="1600" dirty="0" smtClean="0"/>
              <a:t>vänner</a:t>
            </a:r>
          </a:p>
          <a:p>
            <a:r>
              <a:rPr lang="sv-SE" sz="1600" dirty="0" smtClean="0"/>
              <a:t> - Äter </a:t>
            </a:r>
            <a:r>
              <a:rPr lang="sv-SE" sz="1600" dirty="0"/>
              <a:t>snabbt och snabblagat</a:t>
            </a:r>
          </a:p>
          <a:p>
            <a:pPr marL="285750" indent="-285750">
              <a:buFontTx/>
              <a:buChar char="-"/>
            </a:pPr>
            <a:endParaRPr lang="sv-SE" sz="1600" dirty="0"/>
          </a:p>
          <a:p>
            <a:endParaRPr lang="sv-SE" sz="1600" dirty="0" err="1" smtClean="0"/>
          </a:p>
        </p:txBody>
      </p:sp>
      <p:sp>
        <p:nvSpPr>
          <p:cNvPr id="8" name="textruta 7"/>
          <p:cNvSpPr txBox="1"/>
          <p:nvPr/>
        </p:nvSpPr>
        <p:spPr>
          <a:xfrm>
            <a:off x="4673126" y="2160607"/>
            <a:ext cx="3139234" cy="2062103"/>
          </a:xfrm>
          <a:prstGeom prst="rect">
            <a:avLst/>
          </a:prstGeom>
          <a:noFill/>
        </p:spPr>
        <p:txBody>
          <a:bodyPr wrap="square" rtlCol="0">
            <a:spAutoFit/>
          </a:bodyPr>
          <a:lstStyle/>
          <a:p>
            <a:r>
              <a:rPr lang="sv-SE" sz="1600" dirty="0"/>
              <a:t>- Glömmer fråga sambo hur dagen varit</a:t>
            </a:r>
          </a:p>
          <a:p>
            <a:r>
              <a:rPr lang="sv-SE" sz="1600" dirty="0"/>
              <a:t>- Säger åt mina barn på skarpen</a:t>
            </a:r>
          </a:p>
          <a:p>
            <a:r>
              <a:rPr lang="sv-SE" sz="1600" dirty="0"/>
              <a:t>- Äter godis för att lugna ner mig</a:t>
            </a:r>
          </a:p>
          <a:p>
            <a:r>
              <a:rPr lang="sv-SE" sz="1600" dirty="0" smtClean="0"/>
              <a:t>- Tittar </a:t>
            </a:r>
            <a:r>
              <a:rPr lang="sv-SE" sz="1600" dirty="0"/>
              <a:t>på klockan ofta</a:t>
            </a:r>
          </a:p>
          <a:p>
            <a:r>
              <a:rPr lang="sv-SE" sz="1600" dirty="0"/>
              <a:t>- Lägger mig sent</a:t>
            </a:r>
          </a:p>
          <a:p>
            <a:r>
              <a:rPr lang="sv-SE" sz="1600" dirty="0"/>
              <a:t>- Låtsas lyssna på andra men tänker på mina </a:t>
            </a:r>
            <a:r>
              <a:rPr lang="sv-SE" sz="1600" dirty="0" smtClean="0"/>
              <a:t>problem</a:t>
            </a:r>
            <a:endParaRPr lang="sv-SE" sz="1600" dirty="0"/>
          </a:p>
        </p:txBody>
      </p:sp>
    </p:spTree>
    <p:extLst>
      <p:ext uri="{BB962C8B-B14F-4D97-AF65-F5344CB8AC3E}">
        <p14:creationId xmlns:p14="http://schemas.microsoft.com/office/powerpoint/2010/main" val="2464330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a:xfrm>
            <a:off x="251520" y="915566"/>
            <a:ext cx="8127438" cy="1731085"/>
          </a:xfrm>
        </p:spPr>
        <p:txBody>
          <a:bodyPr/>
          <a:lstStyle/>
          <a:p>
            <a:r>
              <a:rPr lang="sv-SE" sz="4000" dirty="0" smtClean="0"/>
              <a:t/>
            </a:r>
            <a:br>
              <a:rPr lang="sv-SE" sz="4000" dirty="0" smtClean="0"/>
            </a:br>
            <a:r>
              <a:rPr lang="sv-SE" sz="4000" dirty="0"/>
              <a:t/>
            </a:r>
            <a:br>
              <a:rPr lang="sv-SE" sz="4000" dirty="0"/>
            </a:br>
            <a:r>
              <a:rPr lang="sv-SE" sz="4000" dirty="0" smtClean="0"/>
              <a:t/>
            </a:r>
            <a:br>
              <a:rPr lang="sv-SE" sz="4000" dirty="0" smtClean="0"/>
            </a:br>
            <a:r>
              <a:rPr lang="sv-SE" sz="4000" dirty="0" smtClean="0"/>
              <a:t>Att hantera stress och hitta balans i livet</a:t>
            </a:r>
            <a:br>
              <a:rPr lang="sv-SE" sz="4000" dirty="0" smtClean="0"/>
            </a:br>
            <a:r>
              <a:rPr lang="sv-SE" sz="2400" dirty="0" smtClean="0"/>
              <a:t>- vad kan vi göra?</a:t>
            </a:r>
            <a:endParaRPr lang="sv-SE" sz="2400" dirty="0"/>
          </a:p>
        </p:txBody>
      </p:sp>
    </p:spTree>
    <p:extLst>
      <p:ext uri="{BB962C8B-B14F-4D97-AF65-F5344CB8AC3E}">
        <p14:creationId xmlns:p14="http://schemas.microsoft.com/office/powerpoint/2010/main" val="40317082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9552" y="123478"/>
            <a:ext cx="5400000" cy="481258"/>
          </a:xfrm>
        </p:spPr>
        <p:txBody>
          <a:bodyPr/>
          <a:lstStyle/>
          <a:p>
            <a:r>
              <a:rPr lang="sv-SE" dirty="0" smtClean="0"/>
              <a:t>Återkommande återhämtning</a:t>
            </a:r>
            <a:endParaRPr lang="sv-SE" dirty="0"/>
          </a:p>
        </p:txBody>
      </p:sp>
      <p:sp>
        <p:nvSpPr>
          <p:cNvPr id="3" name="Underrubrik 2"/>
          <p:cNvSpPr>
            <a:spLocks noGrp="1"/>
          </p:cNvSpPr>
          <p:nvPr>
            <p:ph type="subTitle" idx="1"/>
          </p:nvPr>
        </p:nvSpPr>
        <p:spPr>
          <a:xfrm>
            <a:off x="842724" y="1794124"/>
            <a:ext cx="3945300" cy="2289799"/>
          </a:xfrm>
        </p:spPr>
        <p:txBody>
          <a:bodyPr/>
          <a:lstStyle/>
          <a:p>
            <a:endParaRPr lang="sv-SE" dirty="0"/>
          </a:p>
        </p:txBody>
      </p:sp>
      <p:pic>
        <p:nvPicPr>
          <p:cNvPr id="4" name="Platshållare för innehåll 3" descr="https://webskattning.se/ha/File.php?uploadedfile=/IStress_halsosamstressutveckling.png"/>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1043608" y="868154"/>
            <a:ext cx="6984776" cy="3359780"/>
          </a:xfrm>
        </p:spPr>
      </p:pic>
    </p:spTree>
    <p:extLst>
      <p:ext uri="{BB962C8B-B14F-4D97-AF65-F5344CB8AC3E}">
        <p14:creationId xmlns:p14="http://schemas.microsoft.com/office/powerpoint/2010/main" val="2148391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Frågor att ställa sig själv</a:t>
            </a:r>
            <a:endParaRPr lang="sv-SE" dirty="0"/>
          </a:p>
        </p:txBody>
      </p:sp>
      <p:sp>
        <p:nvSpPr>
          <p:cNvPr id="3" name="Underrubrik 2"/>
          <p:cNvSpPr>
            <a:spLocks noGrp="1"/>
          </p:cNvSpPr>
          <p:nvPr>
            <p:ph type="subTitle" idx="1"/>
          </p:nvPr>
        </p:nvSpPr>
        <p:spPr>
          <a:xfrm>
            <a:off x="755576" y="1419622"/>
            <a:ext cx="3945300" cy="3168352"/>
          </a:xfrm>
        </p:spPr>
        <p:txBody>
          <a:bodyPr>
            <a:normAutofit/>
          </a:bodyPr>
          <a:lstStyle/>
          <a:p>
            <a:pPr marL="0" indent="0">
              <a:buNone/>
            </a:pPr>
            <a:endParaRPr lang="sv-SE" dirty="0" smtClean="0"/>
          </a:p>
          <a:p>
            <a:r>
              <a:rPr lang="sv-SE" dirty="0" smtClean="0"/>
              <a:t>Vad ger mig lugn och ro? Vad får mig att komma ner i varv?</a:t>
            </a:r>
          </a:p>
          <a:p>
            <a:r>
              <a:rPr lang="sv-SE" dirty="0" smtClean="0"/>
              <a:t>Vad har tidigare gett mig återhämtning? </a:t>
            </a:r>
          </a:p>
          <a:p>
            <a:r>
              <a:rPr lang="sv-SE" dirty="0" smtClean="0"/>
              <a:t>Fikapaus eller promenad på jobbet? </a:t>
            </a:r>
          </a:p>
          <a:p>
            <a:r>
              <a:rPr lang="sv-SE" dirty="0" smtClean="0"/>
              <a:t>Hur kan jag få till återhämtning flera gånger om dagen?</a:t>
            </a:r>
          </a:p>
          <a:p>
            <a:r>
              <a:rPr lang="sv-SE" dirty="0" smtClean="0"/>
              <a:t>Kan jag göra saker på ett lugnare sätt?</a:t>
            </a:r>
          </a:p>
          <a:p>
            <a:endParaRPr lang="sv-SE" dirty="0" smtClean="0"/>
          </a:p>
        </p:txBody>
      </p:sp>
    </p:spTree>
    <p:extLst>
      <p:ext uri="{BB962C8B-B14F-4D97-AF65-F5344CB8AC3E}">
        <p14:creationId xmlns:p14="http://schemas.microsoft.com/office/powerpoint/2010/main" val="221156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Innehåll</a:t>
            </a:r>
            <a:endParaRPr lang="sv-SE" dirty="0"/>
          </a:p>
        </p:txBody>
      </p:sp>
      <p:sp>
        <p:nvSpPr>
          <p:cNvPr id="5" name="Underrubrik 4"/>
          <p:cNvSpPr>
            <a:spLocks noGrp="1"/>
          </p:cNvSpPr>
          <p:nvPr>
            <p:ph type="subTitle" idx="1"/>
          </p:nvPr>
        </p:nvSpPr>
        <p:spPr>
          <a:xfrm>
            <a:off x="842724" y="1794124"/>
            <a:ext cx="6681604" cy="2289799"/>
          </a:xfrm>
        </p:spPr>
        <p:txBody>
          <a:bodyPr>
            <a:noAutofit/>
          </a:bodyPr>
          <a:lstStyle/>
          <a:p>
            <a:r>
              <a:rPr lang="sv-SE" sz="2000" dirty="0" smtClean="0"/>
              <a:t>Vad är stress? Om akut och långvarig stress</a:t>
            </a:r>
          </a:p>
          <a:p>
            <a:r>
              <a:rPr lang="sv-SE" sz="2000" dirty="0" smtClean="0"/>
              <a:t>Vad orsakar stressrelaterad ohälsa</a:t>
            </a:r>
          </a:p>
          <a:p>
            <a:r>
              <a:rPr lang="sv-SE" sz="2000" dirty="0" smtClean="0"/>
              <a:t>Hur kan vi hantera stress och hitta balans i livet</a:t>
            </a:r>
          </a:p>
          <a:p>
            <a:r>
              <a:rPr lang="sv-SE" sz="2000" dirty="0" smtClean="0"/>
              <a:t>Psykologisk behandling på vårdcentralen</a:t>
            </a:r>
          </a:p>
          <a:p>
            <a:r>
              <a:rPr lang="sv-SE" sz="2000" dirty="0" smtClean="0"/>
              <a:t>Frågor</a:t>
            </a:r>
          </a:p>
        </p:txBody>
      </p:sp>
    </p:spTree>
    <p:extLst>
      <p:ext uri="{BB962C8B-B14F-4D97-AF65-F5344CB8AC3E}">
        <p14:creationId xmlns:p14="http://schemas.microsoft.com/office/powerpoint/2010/main" val="1801410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Exempel på återhämtande aktiviteter</a:t>
            </a:r>
            <a:endParaRPr lang="sv-SE" dirty="0"/>
          </a:p>
        </p:txBody>
      </p:sp>
      <p:sp>
        <p:nvSpPr>
          <p:cNvPr id="3" name="Underrubrik 2"/>
          <p:cNvSpPr>
            <a:spLocks noGrp="1"/>
          </p:cNvSpPr>
          <p:nvPr>
            <p:ph type="subTitle" idx="1"/>
          </p:nvPr>
        </p:nvSpPr>
        <p:spPr>
          <a:xfrm>
            <a:off x="755576" y="1419622"/>
            <a:ext cx="3945300" cy="2952328"/>
          </a:xfrm>
        </p:spPr>
        <p:txBody>
          <a:bodyPr>
            <a:normAutofit lnSpcReduction="10000"/>
          </a:bodyPr>
          <a:lstStyle/>
          <a:p>
            <a:r>
              <a:rPr lang="sv-SE" dirty="0" smtClean="0"/>
              <a:t>Gå en lugn promenad</a:t>
            </a:r>
          </a:p>
          <a:p>
            <a:r>
              <a:rPr lang="sv-SE" dirty="0"/>
              <a:t>Prata med en god </a:t>
            </a:r>
            <a:r>
              <a:rPr lang="sv-SE" dirty="0" smtClean="0"/>
              <a:t>vän</a:t>
            </a:r>
          </a:p>
          <a:p>
            <a:r>
              <a:rPr lang="sv-SE" dirty="0" smtClean="0"/>
              <a:t>Ta ett varmt bad</a:t>
            </a:r>
          </a:p>
          <a:p>
            <a:r>
              <a:rPr lang="sv-SE" dirty="0" smtClean="0"/>
              <a:t>Läsa en bok eller bläddra i en tidning</a:t>
            </a:r>
          </a:p>
          <a:p>
            <a:r>
              <a:rPr lang="sv-SE" dirty="0" smtClean="0"/>
              <a:t>Träna yoga</a:t>
            </a:r>
          </a:p>
          <a:p>
            <a:r>
              <a:rPr lang="sv-SE" dirty="0" smtClean="0"/>
              <a:t>Jogga</a:t>
            </a:r>
          </a:p>
          <a:p>
            <a:r>
              <a:rPr lang="sv-SE" dirty="0" smtClean="0"/>
              <a:t>Spela ett instrument</a:t>
            </a:r>
          </a:p>
          <a:p>
            <a:r>
              <a:rPr lang="sv-SE" dirty="0" smtClean="0"/>
              <a:t>Lyssna på musik</a:t>
            </a:r>
          </a:p>
          <a:p>
            <a:r>
              <a:rPr lang="sv-SE" dirty="0" smtClean="0"/>
              <a:t>Leka med hunden</a:t>
            </a:r>
          </a:p>
          <a:p>
            <a:pPr marL="0" indent="0">
              <a:buNone/>
            </a:pPr>
            <a:endParaRPr lang="sv-SE" dirty="0" smtClean="0"/>
          </a:p>
          <a:p>
            <a:endParaRPr lang="sv-SE" dirty="0" smtClean="0"/>
          </a:p>
          <a:p>
            <a:endParaRPr lang="sv-SE" dirty="0" smtClean="0"/>
          </a:p>
        </p:txBody>
      </p:sp>
    </p:spTree>
    <p:extLst>
      <p:ext uri="{BB962C8B-B14F-4D97-AF65-F5344CB8AC3E}">
        <p14:creationId xmlns:p14="http://schemas.microsoft.com/office/powerpoint/2010/main" val="29119632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Miniavslappning</a:t>
            </a:r>
            <a:endParaRPr lang="sv-SE" dirty="0"/>
          </a:p>
        </p:txBody>
      </p:sp>
      <p:sp>
        <p:nvSpPr>
          <p:cNvPr id="3" name="Underrubrik 2"/>
          <p:cNvSpPr>
            <a:spLocks noGrp="1"/>
          </p:cNvSpPr>
          <p:nvPr>
            <p:ph type="subTitle" idx="1"/>
          </p:nvPr>
        </p:nvSpPr>
        <p:spPr>
          <a:xfrm>
            <a:off x="755576" y="1419622"/>
            <a:ext cx="3945300" cy="3168352"/>
          </a:xfrm>
        </p:spPr>
        <p:txBody>
          <a:bodyPr>
            <a:normAutofit/>
          </a:bodyPr>
          <a:lstStyle/>
          <a:p>
            <a:endParaRPr lang="sv-SE" dirty="0" smtClean="0"/>
          </a:p>
        </p:txBody>
      </p:sp>
      <p:pic>
        <p:nvPicPr>
          <p:cNvPr id="4" name="Bildobjekt 3" descr="https://webskattning.se/ha/File.php?uploadedfile=/IStress_miniavslappningseffekt.png"/>
          <p:cNvPicPr/>
          <p:nvPr/>
        </p:nvPicPr>
        <p:blipFill>
          <a:blip r:embed="rId3">
            <a:extLst>
              <a:ext uri="{28A0092B-C50C-407E-A947-70E740481C1C}">
                <a14:useLocalDpi xmlns:a14="http://schemas.microsoft.com/office/drawing/2010/main" val="0"/>
              </a:ext>
            </a:extLst>
          </a:blip>
          <a:srcRect/>
          <a:stretch>
            <a:fillRect/>
          </a:stretch>
        </p:blipFill>
        <p:spPr bwMode="auto">
          <a:xfrm>
            <a:off x="1691680" y="1419622"/>
            <a:ext cx="5544616" cy="3024336"/>
          </a:xfrm>
          <a:prstGeom prst="rect">
            <a:avLst/>
          </a:prstGeom>
          <a:noFill/>
          <a:ln>
            <a:noFill/>
          </a:ln>
        </p:spPr>
      </p:pic>
    </p:spTree>
    <p:extLst>
      <p:ext uri="{BB962C8B-B14F-4D97-AF65-F5344CB8AC3E}">
        <p14:creationId xmlns:p14="http://schemas.microsoft.com/office/powerpoint/2010/main" val="3071844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Långsamövningar</a:t>
            </a:r>
            <a:endParaRPr lang="sv-SE" dirty="0"/>
          </a:p>
        </p:txBody>
      </p:sp>
      <p:sp>
        <p:nvSpPr>
          <p:cNvPr id="3" name="Underrubrik 2"/>
          <p:cNvSpPr>
            <a:spLocks noGrp="1"/>
          </p:cNvSpPr>
          <p:nvPr>
            <p:ph type="subTitle" idx="1"/>
          </p:nvPr>
        </p:nvSpPr>
        <p:spPr>
          <a:xfrm>
            <a:off x="827584" y="1491630"/>
            <a:ext cx="5961524" cy="2783725"/>
          </a:xfrm>
        </p:spPr>
        <p:txBody>
          <a:bodyPr>
            <a:normAutofit lnSpcReduction="10000"/>
          </a:bodyPr>
          <a:lstStyle/>
          <a:p>
            <a:r>
              <a:rPr lang="sv-SE" dirty="0" smtClean="0"/>
              <a:t>Välj längsta kön</a:t>
            </a:r>
          </a:p>
          <a:p>
            <a:r>
              <a:rPr lang="sv-SE" dirty="0" smtClean="0"/>
              <a:t>Prata i lägre ton och långsammare än du brukar</a:t>
            </a:r>
          </a:p>
          <a:p>
            <a:r>
              <a:rPr lang="sv-SE" dirty="0" smtClean="0"/>
              <a:t>Sitt kvar vid matbordet efter lunch</a:t>
            </a:r>
          </a:p>
          <a:p>
            <a:r>
              <a:rPr lang="sv-SE" dirty="0" smtClean="0"/>
              <a:t>Lunchpromenad i lugn takt</a:t>
            </a:r>
          </a:p>
          <a:p>
            <a:r>
              <a:rPr lang="sv-SE" dirty="0" smtClean="0"/>
              <a:t>Borsta tänderna långsamt och mjukt</a:t>
            </a:r>
          </a:p>
          <a:p>
            <a:r>
              <a:rPr lang="sv-SE" dirty="0" smtClean="0"/>
              <a:t>Ta inte på dig klockan en dag</a:t>
            </a:r>
          </a:p>
          <a:p>
            <a:r>
              <a:rPr lang="sv-SE" dirty="0" smtClean="0"/>
              <a:t>Låt den du den du pratar med avsluta ert samtal (gör det själv) </a:t>
            </a:r>
          </a:p>
          <a:p>
            <a:r>
              <a:rPr lang="sv-SE" dirty="0" smtClean="0"/>
              <a:t>Stå alltid i rulltrappan i T-banan, gå eller spring inte även om du hör tåget komma </a:t>
            </a:r>
          </a:p>
          <a:p>
            <a:endParaRPr lang="sv-SE" dirty="0"/>
          </a:p>
        </p:txBody>
      </p:sp>
    </p:spTree>
    <p:extLst>
      <p:ext uri="{BB962C8B-B14F-4D97-AF65-F5344CB8AC3E}">
        <p14:creationId xmlns:p14="http://schemas.microsoft.com/office/powerpoint/2010/main" val="971927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627534"/>
            <a:ext cx="5400000" cy="481258"/>
          </a:xfrm>
        </p:spPr>
        <p:txBody>
          <a:bodyPr>
            <a:normAutofit/>
          </a:bodyPr>
          <a:lstStyle/>
          <a:p>
            <a:r>
              <a:rPr lang="sv-SE" dirty="0" smtClean="0"/>
              <a:t>Att göra på ett nytt sätt</a:t>
            </a:r>
            <a:endParaRPr lang="sv-SE" dirty="0"/>
          </a:p>
        </p:txBody>
      </p:sp>
      <p:graphicFrame>
        <p:nvGraphicFramePr>
          <p:cNvPr id="6" name="Tabell 5"/>
          <p:cNvGraphicFramePr>
            <a:graphicFrameLocks noGrp="1"/>
          </p:cNvGraphicFramePr>
          <p:nvPr>
            <p:extLst>
              <p:ext uri="{D42A27DB-BD31-4B8C-83A1-F6EECF244321}">
                <p14:modId xmlns:p14="http://schemas.microsoft.com/office/powerpoint/2010/main" val="2205560513"/>
              </p:ext>
            </p:extLst>
          </p:nvPr>
        </p:nvGraphicFramePr>
        <p:xfrm>
          <a:off x="251520" y="1108792"/>
          <a:ext cx="8424936" cy="3532519"/>
        </p:xfrm>
        <a:graphic>
          <a:graphicData uri="http://schemas.openxmlformats.org/drawingml/2006/table">
            <a:tbl>
              <a:tblPr firstRow="1" bandRow="1">
                <a:tableStyleId>{5C22544A-7EE6-4342-B048-85BDC9FD1C3A}</a:tableStyleId>
              </a:tblPr>
              <a:tblGrid>
                <a:gridCol w="2106234">
                  <a:extLst>
                    <a:ext uri="{9D8B030D-6E8A-4147-A177-3AD203B41FA5}">
                      <a16:colId xmlns:a16="http://schemas.microsoft.com/office/drawing/2014/main" val="3770093268"/>
                    </a:ext>
                  </a:extLst>
                </a:gridCol>
                <a:gridCol w="2106234">
                  <a:extLst>
                    <a:ext uri="{9D8B030D-6E8A-4147-A177-3AD203B41FA5}">
                      <a16:colId xmlns:a16="http://schemas.microsoft.com/office/drawing/2014/main" val="1652498206"/>
                    </a:ext>
                  </a:extLst>
                </a:gridCol>
                <a:gridCol w="2106234">
                  <a:extLst>
                    <a:ext uri="{9D8B030D-6E8A-4147-A177-3AD203B41FA5}">
                      <a16:colId xmlns:a16="http://schemas.microsoft.com/office/drawing/2014/main" val="1296194508"/>
                    </a:ext>
                  </a:extLst>
                </a:gridCol>
                <a:gridCol w="2106234">
                  <a:extLst>
                    <a:ext uri="{9D8B030D-6E8A-4147-A177-3AD203B41FA5}">
                      <a16:colId xmlns:a16="http://schemas.microsoft.com/office/drawing/2014/main" val="2017323621"/>
                    </a:ext>
                  </a:extLst>
                </a:gridCol>
              </a:tblGrid>
              <a:tr h="758839">
                <a:tc>
                  <a:txBody>
                    <a:bodyPr/>
                    <a:lstStyle/>
                    <a:p>
                      <a:pPr algn="ctr"/>
                      <a:r>
                        <a:rPr lang="sv-SE" dirty="0" smtClean="0"/>
                        <a:t>Situation</a:t>
                      </a:r>
                      <a:endParaRPr lang="sv-SE" dirty="0"/>
                    </a:p>
                  </a:txBody>
                  <a:tcPr/>
                </a:tc>
                <a:tc>
                  <a:txBody>
                    <a:bodyPr/>
                    <a:lstStyle/>
                    <a:p>
                      <a:pPr algn="ctr"/>
                      <a:r>
                        <a:rPr lang="sv-SE" dirty="0" smtClean="0"/>
                        <a:t>Automatisk reaktion</a:t>
                      </a:r>
                      <a:endParaRPr lang="sv-SE" dirty="0"/>
                    </a:p>
                  </a:txBody>
                  <a:tcPr/>
                </a:tc>
                <a:tc>
                  <a:txBody>
                    <a:bodyPr/>
                    <a:lstStyle/>
                    <a:p>
                      <a:pPr algn="ctr"/>
                      <a:r>
                        <a:rPr lang="sv-SE" dirty="0" smtClean="0"/>
                        <a:t>Respons (beteende)</a:t>
                      </a:r>
                      <a:endParaRPr lang="sv-SE" dirty="0"/>
                    </a:p>
                  </a:txBody>
                  <a:tcPr/>
                </a:tc>
                <a:tc>
                  <a:txBody>
                    <a:bodyPr/>
                    <a:lstStyle/>
                    <a:p>
                      <a:pPr algn="ctr"/>
                      <a:r>
                        <a:rPr lang="sv-SE" dirty="0" smtClean="0"/>
                        <a:t>Konsekvens </a:t>
                      </a:r>
                    </a:p>
                    <a:p>
                      <a:pPr algn="ctr"/>
                      <a:endParaRPr lang="sv-SE" dirty="0"/>
                    </a:p>
                  </a:txBody>
                  <a:tcPr/>
                </a:tc>
                <a:extLst>
                  <a:ext uri="{0D108BD9-81ED-4DB2-BD59-A6C34878D82A}">
                    <a16:rowId xmlns:a16="http://schemas.microsoft.com/office/drawing/2014/main" val="704302181"/>
                  </a:ext>
                </a:extLst>
              </a:tr>
              <a:tr h="2384921">
                <a:tc>
                  <a:txBody>
                    <a:bodyPr/>
                    <a:lstStyle/>
                    <a:p>
                      <a:pPr algn="ctr"/>
                      <a:endParaRPr lang="sv-SE" dirty="0" smtClean="0"/>
                    </a:p>
                    <a:p>
                      <a:pPr algn="ctr"/>
                      <a:r>
                        <a:rPr lang="sv-SE" dirty="0" smtClean="0"/>
                        <a:t>På jobbet – det börjar</a:t>
                      </a:r>
                      <a:r>
                        <a:rPr lang="sv-SE" baseline="0" dirty="0" smtClean="0"/>
                        <a:t> närma sig lunch</a:t>
                      </a:r>
                      <a:endParaRPr lang="sv-SE" dirty="0" smtClean="0"/>
                    </a:p>
                    <a:p>
                      <a:pPr algn="ctr"/>
                      <a:endParaRPr lang="sv-SE" dirty="0" smtClean="0"/>
                    </a:p>
                    <a:p>
                      <a:pPr algn="ctr"/>
                      <a:r>
                        <a:rPr lang="sv-SE" dirty="0" smtClean="0"/>
                        <a:t>Stressad, trött och hungrig</a:t>
                      </a:r>
                      <a:endParaRPr lang="sv-SE" dirty="0"/>
                    </a:p>
                  </a:txBody>
                  <a:tcPr/>
                </a:tc>
                <a:tc>
                  <a:txBody>
                    <a:bodyPr/>
                    <a:lstStyle/>
                    <a:p>
                      <a:pPr algn="l"/>
                      <a:r>
                        <a:rPr lang="sv-SE" sz="1400" b="1" dirty="0" smtClean="0"/>
                        <a:t>Kroppen</a:t>
                      </a:r>
                      <a:r>
                        <a:rPr lang="sv-SE" sz="1400" dirty="0" smtClean="0"/>
                        <a:t>:</a:t>
                      </a:r>
                      <a:r>
                        <a:rPr lang="sv-SE" sz="1400" baseline="0" dirty="0" smtClean="0"/>
                        <a:t> hjärtklappning, orolig mage, spänd i bröstet</a:t>
                      </a:r>
                    </a:p>
                    <a:p>
                      <a:pPr algn="l"/>
                      <a:r>
                        <a:rPr lang="sv-SE" sz="1400" b="1" baseline="0" dirty="0" smtClean="0"/>
                        <a:t>Tankar: </a:t>
                      </a:r>
                      <a:r>
                        <a:rPr lang="sv-SE" sz="1400" b="0" baseline="0" dirty="0" smtClean="0"/>
                        <a:t>”jag borde hinna klart innan lunchen” ”chefen förväntar sig att jag blir klar snabbt” </a:t>
                      </a:r>
                    </a:p>
                    <a:p>
                      <a:pPr algn="l"/>
                      <a:r>
                        <a:rPr lang="sv-SE" sz="1400" b="1" baseline="0" dirty="0" smtClean="0"/>
                        <a:t>Impuls att agera: </a:t>
                      </a:r>
                      <a:r>
                        <a:rPr lang="sv-SE" sz="1400" b="0" baseline="0" dirty="0" smtClean="0"/>
                        <a:t>jobba snabbt</a:t>
                      </a:r>
                      <a:endParaRPr lang="sv-SE" sz="1400" b="1" baseline="0" dirty="0" smtClean="0"/>
                    </a:p>
                    <a:p>
                      <a:pPr algn="ctr"/>
                      <a:endParaRPr lang="sv-SE" dirty="0" smtClean="0"/>
                    </a:p>
                  </a:txBody>
                  <a:tcPr/>
                </a:tc>
                <a:tc>
                  <a:txBody>
                    <a:bodyPr/>
                    <a:lstStyle/>
                    <a:p>
                      <a:pPr algn="ctr"/>
                      <a:r>
                        <a:rPr lang="sv-SE" b="1" dirty="0" smtClean="0">
                          <a:solidFill>
                            <a:srgbClr val="00B050"/>
                          </a:solidFill>
                        </a:rPr>
                        <a:t>Väljer</a:t>
                      </a:r>
                      <a:r>
                        <a:rPr lang="sv-SE" b="1" baseline="0" dirty="0" smtClean="0">
                          <a:solidFill>
                            <a:srgbClr val="00B050"/>
                          </a:solidFill>
                        </a:rPr>
                        <a:t> att ta paus, äter lunch med kollegor i lugnt tempo</a:t>
                      </a:r>
                      <a:endParaRPr lang="sv-SE" b="1" dirty="0">
                        <a:solidFill>
                          <a:srgbClr val="00B050"/>
                        </a:solidFill>
                      </a:endParaRPr>
                    </a:p>
                  </a:txBody>
                  <a:tcPr/>
                </a:tc>
                <a:tc>
                  <a:txBody>
                    <a:bodyPr/>
                    <a:lstStyle/>
                    <a:p>
                      <a:pPr algn="l"/>
                      <a:r>
                        <a:rPr lang="sv-SE" sz="1600" b="1" baseline="0" dirty="0" smtClean="0">
                          <a:solidFill>
                            <a:schemeClr val="accent1">
                              <a:lumMod val="75000"/>
                            </a:schemeClr>
                          </a:solidFill>
                        </a:rPr>
                        <a:t>Kortsiktig: </a:t>
                      </a:r>
                      <a:r>
                        <a:rPr lang="sv-SE" sz="1600" b="0" baseline="0" dirty="0" smtClean="0">
                          <a:solidFill>
                            <a:schemeClr val="tx1"/>
                          </a:solidFill>
                        </a:rPr>
                        <a:t>Obehagskänslor, stress över uppgiften, ångest</a:t>
                      </a:r>
                    </a:p>
                    <a:p>
                      <a:pPr algn="l"/>
                      <a:endParaRPr lang="sv-SE" sz="1600" b="1" baseline="0" dirty="0" smtClean="0">
                        <a:solidFill>
                          <a:schemeClr val="accent1">
                            <a:lumMod val="75000"/>
                          </a:schemeClr>
                        </a:solidFill>
                      </a:endParaRPr>
                    </a:p>
                    <a:p>
                      <a:pPr algn="l"/>
                      <a:r>
                        <a:rPr lang="sv-SE" sz="1600" b="1" baseline="0" dirty="0" smtClean="0">
                          <a:solidFill>
                            <a:schemeClr val="accent1">
                              <a:lumMod val="75000"/>
                            </a:schemeClr>
                          </a:solidFill>
                        </a:rPr>
                        <a:t>På längre sikt:</a:t>
                      </a:r>
                    </a:p>
                    <a:p>
                      <a:pPr algn="l"/>
                      <a:r>
                        <a:rPr lang="sv-SE" sz="1600" b="0" baseline="0" dirty="0" smtClean="0">
                          <a:solidFill>
                            <a:schemeClr val="tx1"/>
                          </a:solidFill>
                        </a:rPr>
                        <a:t>Gav kroppen chans till återhämtning, tar hand om oss själva, mer energi mot slutet av dagen</a:t>
                      </a:r>
                    </a:p>
                  </a:txBody>
                  <a:tcPr/>
                </a:tc>
                <a:extLst>
                  <a:ext uri="{0D108BD9-81ED-4DB2-BD59-A6C34878D82A}">
                    <a16:rowId xmlns:a16="http://schemas.microsoft.com/office/drawing/2014/main" val="620439664"/>
                  </a:ext>
                </a:extLst>
              </a:tr>
            </a:tbl>
          </a:graphicData>
        </a:graphic>
      </p:graphicFrame>
    </p:spTree>
    <p:extLst>
      <p:ext uri="{BB962C8B-B14F-4D97-AF65-F5344CB8AC3E}">
        <p14:creationId xmlns:p14="http://schemas.microsoft.com/office/powerpoint/2010/main" val="38836129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Övning: planera in återhämtande aktiviteter</a:t>
            </a:r>
            <a:endParaRPr lang="sv-SE" dirty="0"/>
          </a:p>
        </p:txBody>
      </p:sp>
      <p:sp>
        <p:nvSpPr>
          <p:cNvPr id="3" name="Underrubrik 2"/>
          <p:cNvSpPr>
            <a:spLocks noGrp="1"/>
          </p:cNvSpPr>
          <p:nvPr>
            <p:ph type="subTitle" idx="1"/>
          </p:nvPr>
        </p:nvSpPr>
        <p:spPr>
          <a:xfrm>
            <a:off x="755576" y="1419622"/>
            <a:ext cx="3945300" cy="3168352"/>
          </a:xfrm>
        </p:spPr>
        <p:txBody>
          <a:bodyPr>
            <a:normAutofit/>
          </a:bodyPr>
          <a:lstStyle/>
          <a:p>
            <a:r>
              <a:rPr lang="sv-SE" altLang="sv-SE" b="1" dirty="0"/>
              <a:t>Ta </a:t>
            </a:r>
            <a:r>
              <a:rPr lang="sv-SE" altLang="sv-SE" b="1" dirty="0" smtClean="0"/>
              <a:t>en stund och planera in återhämtande aktiviteter den kommande veckan.</a:t>
            </a:r>
            <a:endParaRPr lang="sv-SE" b="1" dirty="0" smtClean="0"/>
          </a:p>
          <a:p>
            <a:r>
              <a:rPr lang="sv-SE" dirty="0" smtClean="0"/>
              <a:t>Vad </a:t>
            </a:r>
            <a:r>
              <a:rPr lang="sv-SE" dirty="0"/>
              <a:t>ger mig lugn och ro? Vad får mig att komma ner i varv?</a:t>
            </a:r>
          </a:p>
          <a:p>
            <a:r>
              <a:rPr lang="sv-SE" dirty="0"/>
              <a:t>Vad har tidigare gett mig återhämtning? </a:t>
            </a:r>
          </a:p>
          <a:p>
            <a:r>
              <a:rPr lang="sv-SE" dirty="0"/>
              <a:t>Fikapaus eller promenad på jobbet? </a:t>
            </a:r>
          </a:p>
          <a:p>
            <a:r>
              <a:rPr lang="sv-SE" dirty="0"/>
              <a:t>Hur kan jag få till återhämtning flera gånger om dagen?</a:t>
            </a:r>
          </a:p>
          <a:p>
            <a:r>
              <a:rPr lang="sv-SE" dirty="0"/>
              <a:t>Kan jag göra saker på ett lugnare sätt?</a:t>
            </a:r>
          </a:p>
          <a:p>
            <a:endParaRPr lang="sv-SE" dirty="0" smtClean="0"/>
          </a:p>
        </p:txBody>
      </p:sp>
    </p:spTree>
    <p:extLst>
      <p:ext uri="{BB962C8B-B14F-4D97-AF65-F5344CB8AC3E}">
        <p14:creationId xmlns:p14="http://schemas.microsoft.com/office/powerpoint/2010/main" val="17877603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323528" y="699542"/>
            <a:ext cx="8127438" cy="1584175"/>
          </a:xfrm>
        </p:spPr>
        <p:txBody>
          <a:bodyPr/>
          <a:lstStyle/>
          <a:p>
            <a:r>
              <a:rPr lang="sv-SE" sz="4400" dirty="0" smtClean="0"/>
              <a:t>Insatser för stressrelaterad ohälsa på vårdcentralen</a:t>
            </a:r>
            <a:endParaRPr lang="sv-SE" sz="4400" dirty="0"/>
          </a:p>
        </p:txBody>
      </p:sp>
    </p:spTree>
    <p:extLst>
      <p:ext uri="{BB962C8B-B14F-4D97-AF65-F5344CB8AC3E}">
        <p14:creationId xmlns:p14="http://schemas.microsoft.com/office/powerpoint/2010/main" val="25687249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Psykologisk behandling</a:t>
            </a:r>
            <a:endParaRPr lang="sv-SE" dirty="0"/>
          </a:p>
        </p:txBody>
      </p:sp>
      <p:sp>
        <p:nvSpPr>
          <p:cNvPr id="3" name="Underrubrik 2"/>
          <p:cNvSpPr>
            <a:spLocks noGrp="1"/>
          </p:cNvSpPr>
          <p:nvPr>
            <p:ph type="subTitle" idx="1"/>
          </p:nvPr>
        </p:nvSpPr>
        <p:spPr>
          <a:xfrm>
            <a:off x="842724" y="1635646"/>
            <a:ext cx="3369236" cy="2448277"/>
          </a:xfrm>
        </p:spPr>
        <p:txBody>
          <a:bodyPr/>
          <a:lstStyle/>
          <a:p>
            <a:pPr marL="0" indent="0">
              <a:buNone/>
            </a:pPr>
            <a:r>
              <a:rPr lang="sv-SE" dirty="0" smtClean="0"/>
              <a:t>Lägg till relevant info</a:t>
            </a:r>
            <a:endParaRPr lang="sv-SE" dirty="0"/>
          </a:p>
        </p:txBody>
      </p:sp>
    </p:spTree>
    <p:extLst>
      <p:ext uri="{BB962C8B-B14F-4D97-AF65-F5344CB8AC3E}">
        <p14:creationId xmlns:p14="http://schemas.microsoft.com/office/powerpoint/2010/main" val="11091075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511960" y="699542"/>
            <a:ext cx="5400000" cy="481258"/>
          </a:xfrm>
        </p:spPr>
        <p:txBody>
          <a:bodyPr>
            <a:normAutofit fontScale="90000"/>
          </a:bodyPr>
          <a:lstStyle/>
          <a:p>
            <a:pPr algn="ctr"/>
            <a:r>
              <a:rPr lang="sv-SE" dirty="0" smtClean="0"/>
              <a:t/>
            </a:r>
            <a:br>
              <a:rPr lang="sv-SE" dirty="0" smtClean="0"/>
            </a:br>
            <a:r>
              <a:rPr lang="sv-SE" dirty="0" smtClean="0"/>
              <a:t>Tack för idag! </a:t>
            </a:r>
            <a:endParaRPr lang="sv-SE" dirty="0"/>
          </a:p>
        </p:txBody>
      </p:sp>
      <p:sp>
        <p:nvSpPr>
          <p:cNvPr id="3" name="Underrubrik 2"/>
          <p:cNvSpPr>
            <a:spLocks noGrp="1"/>
          </p:cNvSpPr>
          <p:nvPr>
            <p:ph type="subTitle" idx="1"/>
          </p:nvPr>
        </p:nvSpPr>
        <p:spPr/>
        <p:txBody>
          <a:bodyPr>
            <a:normAutofit/>
          </a:bodyPr>
          <a:lstStyle/>
          <a:p>
            <a:r>
              <a:rPr lang="sv-SE" sz="2800" dirty="0" smtClean="0"/>
              <a:t>Frågor? </a:t>
            </a:r>
            <a:endParaRPr lang="sv-SE" sz="2800" dirty="0"/>
          </a:p>
        </p:txBody>
      </p:sp>
    </p:spTree>
    <p:extLst>
      <p:ext uri="{BB962C8B-B14F-4D97-AF65-F5344CB8AC3E}">
        <p14:creationId xmlns:p14="http://schemas.microsoft.com/office/powerpoint/2010/main" val="3502865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p:txBody>
          <a:bodyPr/>
          <a:lstStyle/>
          <a:p>
            <a:r>
              <a:rPr lang="sv-SE" dirty="0" smtClean="0"/>
              <a:t>Vad är stress?</a:t>
            </a:r>
            <a:endParaRPr lang="sv-SE" dirty="0"/>
          </a:p>
        </p:txBody>
      </p:sp>
    </p:spTree>
    <p:extLst>
      <p:ext uri="{BB962C8B-B14F-4D97-AF65-F5344CB8AC3E}">
        <p14:creationId xmlns:p14="http://schemas.microsoft.com/office/powerpoint/2010/main" val="890493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a:xfrm>
            <a:off x="820276" y="915566"/>
            <a:ext cx="5400000" cy="481258"/>
          </a:xfrm>
        </p:spPr>
        <p:txBody>
          <a:bodyPr>
            <a:normAutofit/>
          </a:bodyPr>
          <a:lstStyle/>
          <a:p>
            <a:r>
              <a:rPr lang="sv-SE" dirty="0" smtClean="0"/>
              <a:t>Stress</a:t>
            </a:r>
            <a:endParaRPr lang="sv-SE" dirty="0"/>
          </a:p>
        </p:txBody>
      </p:sp>
      <p:sp>
        <p:nvSpPr>
          <p:cNvPr id="9" name="Underrubrik 8"/>
          <p:cNvSpPr>
            <a:spLocks noGrp="1"/>
          </p:cNvSpPr>
          <p:nvPr>
            <p:ph type="subTitle" idx="1"/>
          </p:nvPr>
        </p:nvSpPr>
        <p:spPr>
          <a:xfrm>
            <a:off x="842724" y="1635646"/>
            <a:ext cx="6753612" cy="2448277"/>
          </a:xfrm>
        </p:spPr>
        <p:txBody>
          <a:bodyPr>
            <a:normAutofit/>
          </a:bodyPr>
          <a:lstStyle/>
          <a:p>
            <a:pPr marL="0" indent="0"/>
            <a:r>
              <a:rPr lang="sv-SE" altLang="sv-SE" sz="2000" dirty="0"/>
              <a:t> Kroppens sätt att </a:t>
            </a:r>
            <a:r>
              <a:rPr lang="sv-SE" altLang="sv-SE" sz="2000" dirty="0" smtClean="0"/>
              <a:t>hantera utmaningar</a:t>
            </a:r>
            <a:endParaRPr lang="sv-SE" altLang="sv-SE" sz="2000" dirty="0"/>
          </a:p>
          <a:p>
            <a:pPr marL="0" indent="0"/>
            <a:r>
              <a:rPr lang="sv-SE" altLang="sv-SE" sz="2000" dirty="0"/>
              <a:t> Stress, rädsla och ångest är samma sak kroppsligt, men kan upplevas olika</a:t>
            </a:r>
          </a:p>
          <a:p>
            <a:pPr marL="0" indent="0"/>
            <a:r>
              <a:rPr lang="sv-SE" altLang="sv-SE" sz="2000" dirty="0"/>
              <a:t> Finns i allas liv</a:t>
            </a:r>
          </a:p>
          <a:p>
            <a:pPr marL="0" indent="0"/>
            <a:r>
              <a:rPr lang="sv-SE" altLang="sv-SE" sz="2000" dirty="0"/>
              <a:t> Skillnad mellan kortvarig/akut och långvarig stress</a:t>
            </a:r>
          </a:p>
          <a:p>
            <a:endParaRPr lang="sv-SE" sz="2000" dirty="0" smtClean="0"/>
          </a:p>
          <a:p>
            <a:pPr marL="0" indent="0">
              <a:buNone/>
            </a:pPr>
            <a:endParaRPr lang="sv-SE" sz="2000" dirty="0" smtClean="0"/>
          </a:p>
          <a:p>
            <a:endParaRPr lang="sv-SE" sz="2000" dirty="0"/>
          </a:p>
        </p:txBody>
      </p:sp>
    </p:spTree>
    <p:extLst>
      <p:ext uri="{BB962C8B-B14F-4D97-AF65-F5344CB8AC3E}">
        <p14:creationId xmlns:p14="http://schemas.microsoft.com/office/powerpoint/2010/main" val="593179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p:txBody>
          <a:bodyPr/>
          <a:lstStyle/>
          <a:p>
            <a:r>
              <a:rPr lang="sv-SE" dirty="0" smtClean="0"/>
              <a:t>Akut stress</a:t>
            </a:r>
            <a:endParaRPr lang="sv-SE" dirty="0"/>
          </a:p>
        </p:txBody>
      </p:sp>
    </p:spTree>
    <p:extLst>
      <p:ext uri="{BB962C8B-B14F-4D97-AF65-F5344CB8AC3E}">
        <p14:creationId xmlns:p14="http://schemas.microsoft.com/office/powerpoint/2010/main" val="1522085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normAutofit fontScale="90000"/>
          </a:bodyPr>
          <a:lstStyle/>
          <a:p>
            <a:r>
              <a:rPr lang="sv-SE" altLang="sv-SE" dirty="0">
                <a:latin typeface="Arial" panose="020B0604020202020204" pitchFamily="34" charset="0"/>
              </a:rPr>
              <a:t>Vad händer i kroppen vid akut stress?</a:t>
            </a:r>
            <a:endParaRPr lang="sv-SE" dirty="0"/>
          </a:p>
        </p:txBody>
      </p:sp>
      <p:sp>
        <p:nvSpPr>
          <p:cNvPr id="9" name="Underrubrik 8"/>
          <p:cNvSpPr>
            <a:spLocks noGrp="1"/>
          </p:cNvSpPr>
          <p:nvPr>
            <p:ph type="subTitle" idx="1"/>
          </p:nvPr>
        </p:nvSpPr>
        <p:spPr>
          <a:xfrm>
            <a:off x="842724" y="1635646"/>
            <a:ext cx="6753612" cy="2448277"/>
          </a:xfrm>
        </p:spPr>
        <p:txBody>
          <a:bodyPr>
            <a:normAutofit fontScale="85000" lnSpcReduction="20000"/>
          </a:bodyPr>
          <a:lstStyle/>
          <a:p>
            <a:r>
              <a:rPr lang="sv-SE" altLang="sv-SE" sz="2400" dirty="0" smtClean="0"/>
              <a:t>Sympatiska nervsystemet, kroppens ”gas”</a:t>
            </a:r>
          </a:p>
          <a:p>
            <a:pPr lvl="1"/>
            <a:r>
              <a:rPr lang="sv-SE" altLang="sv-SE" sz="1800" dirty="0" smtClean="0"/>
              <a:t>Parasympatiska nervsystemet, kroppens ”broms”</a:t>
            </a:r>
            <a:endParaRPr lang="sv-SE" altLang="sv-SE" sz="2400" dirty="0" smtClean="0"/>
          </a:p>
          <a:p>
            <a:r>
              <a:rPr lang="sv-SE" altLang="sv-SE" sz="2400" dirty="0" smtClean="0"/>
              <a:t>För </a:t>
            </a:r>
            <a:r>
              <a:rPr lang="sv-SE" altLang="sv-SE" sz="2400" dirty="0"/>
              <a:t>att förbereda kroppen för </a:t>
            </a:r>
            <a:r>
              <a:rPr lang="sv-SE" altLang="sv-SE" sz="2400" u="sng" dirty="0"/>
              <a:t>kamp eller flykt</a:t>
            </a:r>
          </a:p>
          <a:p>
            <a:endParaRPr lang="sv-SE" altLang="sv-SE" sz="2400" dirty="0"/>
          </a:p>
          <a:p>
            <a:r>
              <a:rPr lang="sv-SE" altLang="sv-SE" sz="2400" dirty="0"/>
              <a:t>Är </a:t>
            </a:r>
            <a:r>
              <a:rPr lang="sv-SE" altLang="sv-SE" sz="2400" b="1" dirty="0"/>
              <a:t>inte</a:t>
            </a:r>
            <a:r>
              <a:rPr lang="sv-SE" altLang="sv-SE" sz="2400" dirty="0"/>
              <a:t> viljestyrt</a:t>
            </a:r>
          </a:p>
          <a:p>
            <a:endParaRPr lang="sv-SE" altLang="sv-SE" sz="2400" dirty="0"/>
          </a:p>
          <a:p>
            <a:r>
              <a:rPr lang="sv-SE" altLang="sv-SE" sz="2400" dirty="0"/>
              <a:t>Reaktionen fyller en funktion/har ett överlevnadsvärde</a:t>
            </a:r>
          </a:p>
          <a:p>
            <a:pPr marL="0" indent="0">
              <a:buNone/>
            </a:pPr>
            <a:endParaRPr lang="sv-SE" sz="2000" dirty="0" smtClean="0"/>
          </a:p>
          <a:p>
            <a:endParaRPr lang="sv-SE" sz="2000" dirty="0"/>
          </a:p>
        </p:txBody>
      </p:sp>
    </p:spTree>
    <p:extLst>
      <p:ext uri="{BB962C8B-B14F-4D97-AF65-F5344CB8AC3E}">
        <p14:creationId xmlns:p14="http://schemas.microsoft.com/office/powerpoint/2010/main" val="960888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1" y="627533"/>
            <a:ext cx="3672408" cy="3963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9617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395725903"/>
              </p:ext>
            </p:extLst>
          </p:nvPr>
        </p:nvGraphicFramePr>
        <p:xfrm>
          <a:off x="1439652" y="1296449"/>
          <a:ext cx="5544616" cy="2289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ruta 4"/>
          <p:cNvSpPr txBox="1"/>
          <p:nvPr/>
        </p:nvSpPr>
        <p:spPr>
          <a:xfrm>
            <a:off x="4860032" y="1294110"/>
            <a:ext cx="3456384" cy="830997"/>
          </a:xfrm>
          <a:prstGeom prst="rect">
            <a:avLst/>
          </a:prstGeom>
          <a:noFill/>
        </p:spPr>
        <p:txBody>
          <a:bodyPr wrap="square" rtlCol="0">
            <a:spAutoFit/>
          </a:bodyPr>
          <a:lstStyle/>
          <a:p>
            <a:r>
              <a:rPr lang="sv-SE" sz="1600" dirty="0" smtClean="0"/>
              <a:t>Jag kommer inte att bli klar i tid, andra kommer att bli besvikna på mig</a:t>
            </a:r>
          </a:p>
        </p:txBody>
      </p:sp>
      <p:sp>
        <p:nvSpPr>
          <p:cNvPr id="6" name="textruta 5"/>
          <p:cNvSpPr txBox="1"/>
          <p:nvPr/>
        </p:nvSpPr>
        <p:spPr>
          <a:xfrm>
            <a:off x="542271" y="3151858"/>
            <a:ext cx="1992530" cy="830997"/>
          </a:xfrm>
          <a:prstGeom prst="rect">
            <a:avLst/>
          </a:prstGeom>
          <a:noFill/>
        </p:spPr>
        <p:txBody>
          <a:bodyPr wrap="square" rtlCol="0">
            <a:spAutoFit/>
          </a:bodyPr>
          <a:lstStyle/>
          <a:p>
            <a:r>
              <a:rPr lang="sv-SE" sz="1600" dirty="0" smtClean="0"/>
              <a:t>Svettas, högre puls, muskler spänns, orolig mage</a:t>
            </a:r>
          </a:p>
        </p:txBody>
      </p:sp>
      <p:sp>
        <p:nvSpPr>
          <p:cNvPr id="7" name="textruta 6"/>
          <p:cNvSpPr txBox="1"/>
          <p:nvPr/>
        </p:nvSpPr>
        <p:spPr>
          <a:xfrm>
            <a:off x="6098708" y="3151859"/>
            <a:ext cx="2721764" cy="830997"/>
          </a:xfrm>
          <a:prstGeom prst="rect">
            <a:avLst/>
          </a:prstGeom>
          <a:noFill/>
        </p:spPr>
        <p:txBody>
          <a:bodyPr wrap="square" rtlCol="0">
            <a:spAutoFit/>
          </a:bodyPr>
          <a:lstStyle/>
          <a:p>
            <a:r>
              <a:rPr lang="sv-SE" sz="1600" dirty="0" smtClean="0"/>
              <a:t>Göra flera saker samtidigt, hoppa över lunchen, jobba snabbt</a:t>
            </a:r>
          </a:p>
        </p:txBody>
      </p:sp>
    </p:spTree>
    <p:extLst>
      <p:ext uri="{BB962C8B-B14F-4D97-AF65-F5344CB8AC3E}">
        <p14:creationId xmlns:p14="http://schemas.microsoft.com/office/powerpoint/2010/main" val="1917748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altLang="sv-SE" dirty="0"/>
              <a:t>Några vanliga situationer som kan väcka akuta stresspåslag</a:t>
            </a:r>
            <a:endParaRPr lang="sv-SE" dirty="0"/>
          </a:p>
        </p:txBody>
      </p:sp>
      <p:sp>
        <p:nvSpPr>
          <p:cNvPr id="3" name="Underrubrik 2"/>
          <p:cNvSpPr>
            <a:spLocks noGrp="1"/>
          </p:cNvSpPr>
          <p:nvPr>
            <p:ph type="subTitle" idx="1"/>
          </p:nvPr>
        </p:nvSpPr>
        <p:spPr>
          <a:xfrm>
            <a:off x="842724" y="1300198"/>
            <a:ext cx="6249556" cy="3071752"/>
          </a:xfrm>
        </p:spPr>
        <p:txBody>
          <a:bodyPr>
            <a:normAutofit fontScale="47500" lnSpcReduction="20000"/>
          </a:bodyPr>
          <a:lstStyle/>
          <a:p>
            <a:r>
              <a:rPr lang="sv-SE" altLang="sv-SE" sz="3500" dirty="0">
                <a:ea typeface="Verdana" panose="020B0604030504040204" pitchFamily="34" charset="0"/>
                <a:cs typeface="Verdana" panose="020B0604030504040204" pitchFamily="34" charset="0"/>
              </a:rPr>
              <a:t>Att prestera på jobbet </a:t>
            </a:r>
          </a:p>
          <a:p>
            <a:r>
              <a:rPr lang="sv-SE" altLang="sv-SE" sz="3500" dirty="0">
                <a:ea typeface="Verdana" panose="020B0604030504040204" pitchFamily="34" charset="0"/>
                <a:cs typeface="Verdana" panose="020B0604030504040204" pitchFamily="34" charset="0"/>
              </a:rPr>
              <a:t>Att få kritik eller hamna i konflikt med någon </a:t>
            </a:r>
          </a:p>
          <a:p>
            <a:r>
              <a:rPr lang="sv-SE" altLang="sv-SE" sz="3500" dirty="0" smtClean="0">
                <a:ea typeface="Verdana" panose="020B0604030504040204" pitchFamily="34" charset="0"/>
                <a:cs typeface="Verdana" panose="020B0604030504040204" pitchFamily="34" charset="0"/>
              </a:rPr>
              <a:t>Otydligt </a:t>
            </a:r>
            <a:r>
              <a:rPr lang="sv-SE" altLang="sv-SE" sz="3500" dirty="0">
                <a:ea typeface="Verdana" panose="020B0604030504040204" pitchFamily="34" charset="0"/>
                <a:cs typeface="Verdana" panose="020B0604030504040204" pitchFamily="34" charset="0"/>
              </a:rPr>
              <a:t>vad som förväntas av dig</a:t>
            </a:r>
          </a:p>
          <a:p>
            <a:r>
              <a:rPr lang="sv-SE" altLang="sv-SE" sz="3500" dirty="0">
                <a:ea typeface="Verdana" panose="020B0604030504040204" pitchFamily="34" charset="0"/>
                <a:cs typeface="Verdana" panose="020B0604030504040204" pitchFamily="34" charset="0"/>
              </a:rPr>
              <a:t>Förändrade arbetsuppgifter</a:t>
            </a:r>
          </a:p>
          <a:p>
            <a:r>
              <a:rPr lang="sv-SE" altLang="sv-SE" sz="3500" dirty="0">
                <a:ea typeface="Verdana" panose="020B0604030504040204" pitchFamily="34" charset="0"/>
                <a:cs typeface="Verdana" panose="020B0604030504040204" pitchFamily="34" charset="0"/>
              </a:rPr>
              <a:t>Att säga nej när du inte hinner hjälpa någon </a:t>
            </a:r>
          </a:p>
          <a:p>
            <a:r>
              <a:rPr lang="sv-SE" altLang="sv-SE" sz="3500" dirty="0">
                <a:ea typeface="Verdana" panose="020B0604030504040204" pitchFamily="34" charset="0"/>
                <a:cs typeface="Verdana" panose="020B0604030504040204" pitchFamily="34" charset="0"/>
              </a:rPr>
              <a:t>Att säga nej till någon för att prioritera att göra något som är roligt eller avkopplande för dig själv </a:t>
            </a:r>
          </a:p>
          <a:p>
            <a:r>
              <a:rPr lang="sv-SE" altLang="sv-SE" sz="3500" dirty="0">
                <a:ea typeface="Verdana" panose="020B0604030504040204" pitchFamily="34" charset="0"/>
                <a:cs typeface="Verdana" panose="020B0604030504040204" pitchFamily="34" charset="0"/>
              </a:rPr>
              <a:t>Att fastna i någon uppgift och bli rädd att inte hinna med det du tänkte göra </a:t>
            </a:r>
          </a:p>
          <a:p>
            <a:r>
              <a:rPr lang="sv-SE" altLang="sv-SE" sz="3500" dirty="0">
                <a:ea typeface="Verdana" panose="020B0604030504040204" pitchFamily="34" charset="0"/>
                <a:cs typeface="Verdana" panose="020B0604030504040204" pitchFamily="34" charset="0"/>
              </a:rPr>
              <a:t>Att titta i din kalender och inse att tiden inte räcker till </a:t>
            </a:r>
          </a:p>
          <a:p>
            <a:endParaRPr lang="sv-SE" dirty="0"/>
          </a:p>
        </p:txBody>
      </p:sp>
    </p:spTree>
    <p:extLst>
      <p:ext uri="{BB962C8B-B14F-4D97-AF65-F5344CB8AC3E}">
        <p14:creationId xmlns:p14="http://schemas.microsoft.com/office/powerpoint/2010/main" val="4086556353"/>
      </p:ext>
    </p:extLst>
  </p:cSld>
  <p:clrMapOvr>
    <a:masterClrMapping/>
  </p:clrMapOvr>
</p:sld>
</file>

<file path=ppt/theme/theme1.xml><?xml version="1.0" encoding="utf-8"?>
<a:theme xmlns:a="http://schemas.openxmlformats.org/drawingml/2006/main" name="PS_3.0_ppt_16-9_main">
  <a:themeElements>
    <a:clrScheme name="Custom 2">
      <a:dk1>
        <a:sysClr val="windowText" lastClr="000000"/>
      </a:dk1>
      <a:lt1>
        <a:sysClr val="window" lastClr="FFFFFF"/>
      </a:lt1>
      <a:dk2>
        <a:srgbClr val="000000"/>
      </a:dk2>
      <a:lt2>
        <a:srgbClr val="FFFFFF"/>
      </a:lt2>
      <a:accent1>
        <a:srgbClr val="FF3C0D"/>
      </a:accent1>
      <a:accent2>
        <a:srgbClr val="000000"/>
      </a:accent2>
      <a:accent3>
        <a:srgbClr val="4D4F53"/>
      </a:accent3>
      <a:accent4>
        <a:srgbClr val="8B8D8E"/>
      </a:accent4>
      <a:accent5>
        <a:srgbClr val="C9CAC8"/>
      </a:accent5>
      <a:accent6>
        <a:srgbClr val="FFFFFF"/>
      </a:accent6>
      <a:hlink>
        <a:srgbClr val="0000FF"/>
      </a:hlink>
      <a:folHlink>
        <a:srgbClr val="800080"/>
      </a:folHlink>
    </a:clrScheme>
    <a:fontScheme name="PS - Fonts">
      <a:majorFont>
        <a:latin typeface="Tahom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rtlCol="0" anchor="ctr"/>
      <a:lstStyle>
        <a:defPPr algn="ctr">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sz="1600" dirty="0" err="1" smtClean="0"/>
        </a:defPPr>
      </a:lstStyle>
    </a:tx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19494</TotalTime>
  <Words>3344</Words>
  <Application>Microsoft Office PowerPoint</Application>
  <PresentationFormat>Bildspel på skärmen (16:9)</PresentationFormat>
  <Paragraphs>277</Paragraphs>
  <Slides>27</Slides>
  <Notes>27</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27</vt:i4>
      </vt:variant>
    </vt:vector>
  </HeadingPairs>
  <TitlesOfParts>
    <vt:vector size="35" baseType="lpstr">
      <vt:lpstr>Apple Symbols</vt:lpstr>
      <vt:lpstr>Arial</vt:lpstr>
      <vt:lpstr>Calibri</vt:lpstr>
      <vt:lpstr>Courier New</vt:lpstr>
      <vt:lpstr>Georgia</vt:lpstr>
      <vt:lpstr>Tahoma</vt:lpstr>
      <vt:lpstr>Verdana</vt:lpstr>
      <vt:lpstr>PS_3.0_ppt_16-9_main</vt:lpstr>
      <vt:lpstr>PowerPoint-presentation</vt:lpstr>
      <vt:lpstr>Innehåll</vt:lpstr>
      <vt:lpstr>Vad är stress?</vt:lpstr>
      <vt:lpstr>Stress</vt:lpstr>
      <vt:lpstr>Akut stress</vt:lpstr>
      <vt:lpstr>Vad händer i kroppen vid akut stress?</vt:lpstr>
      <vt:lpstr>PowerPoint-presentation</vt:lpstr>
      <vt:lpstr>PowerPoint-presentation</vt:lpstr>
      <vt:lpstr>Några vanliga situationer som kan väcka akuta stresspåslag</vt:lpstr>
      <vt:lpstr>Långvarig stress</vt:lpstr>
      <vt:lpstr>PowerPoint-presentation</vt:lpstr>
      <vt:lpstr>PowerPoint-presentation</vt:lpstr>
      <vt:lpstr>Stressbeteenden</vt:lpstr>
      <vt:lpstr>Situationsanalys</vt:lpstr>
      <vt:lpstr>Vi gör det som fungerar på kort sikt</vt:lpstr>
      <vt:lpstr>Övning: mina stressbeteenden</vt:lpstr>
      <vt:lpstr>   Att hantera stress och hitta balans i livet - vad kan vi göra?</vt:lpstr>
      <vt:lpstr>Återkommande återhämtning</vt:lpstr>
      <vt:lpstr>Frågor att ställa sig själv</vt:lpstr>
      <vt:lpstr>Exempel på återhämtande aktiviteter</vt:lpstr>
      <vt:lpstr>Miniavslappning</vt:lpstr>
      <vt:lpstr>Långsamövningar</vt:lpstr>
      <vt:lpstr>Att göra på ett nytt sätt</vt:lpstr>
      <vt:lpstr>Övning: planera in återhämtande aktiviteter</vt:lpstr>
      <vt:lpstr>Insatser för stressrelaterad ohälsa på vårdcentralen</vt:lpstr>
      <vt:lpstr>Psykologisk behandling</vt:lpstr>
      <vt:lpstr> Tack för idag! </vt:lpstr>
    </vt:vector>
  </TitlesOfParts>
  <Company>PS Communication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Martin Thor</dc:creator>
  <cp:keywords>PowerPointmall - PS 16:9</cp:keywords>
  <dc:description>April 2011
Carin Ländström, Hangar/C2
070-921 16 60, 08-52 20 50 00</dc:description>
  <cp:lastModifiedBy>Agnes Thiel B45Z</cp:lastModifiedBy>
  <cp:revision>641</cp:revision>
  <cp:lastPrinted>2018-08-29T08:46:05Z</cp:lastPrinted>
  <dcterms:created xsi:type="dcterms:W3CDTF">2015-05-17T19:14:42Z</dcterms:created>
  <dcterms:modified xsi:type="dcterms:W3CDTF">2019-09-02T07:41:59Z</dcterms:modified>
</cp:coreProperties>
</file>