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590" r:id="rId2"/>
    <p:sldId id="591" r:id="rId3"/>
    <p:sldId id="610" r:id="rId4"/>
    <p:sldId id="706" r:id="rId5"/>
    <p:sldId id="707" r:id="rId6"/>
    <p:sldId id="708" r:id="rId7"/>
    <p:sldId id="697" r:id="rId8"/>
    <p:sldId id="690" r:id="rId9"/>
    <p:sldId id="699" r:id="rId10"/>
    <p:sldId id="664" r:id="rId11"/>
    <p:sldId id="692" r:id="rId12"/>
    <p:sldId id="700" r:id="rId13"/>
    <p:sldId id="695" r:id="rId14"/>
    <p:sldId id="709" r:id="rId15"/>
    <p:sldId id="696" r:id="rId16"/>
    <p:sldId id="702" r:id="rId17"/>
    <p:sldId id="711" r:id="rId18"/>
    <p:sldId id="712" r:id="rId19"/>
    <p:sldId id="657" r:id="rId20"/>
    <p:sldId id="667" r:id="rId21"/>
    <p:sldId id="701" r:id="rId22"/>
    <p:sldId id="649" r:id="rId23"/>
    <p:sldId id="713" r:id="rId24"/>
    <p:sldId id="648" r:id="rId25"/>
    <p:sldId id="689" r:id="rId26"/>
  </p:sldIdLst>
  <p:sldSz cx="9144000" cy="5143500" type="screen16x9"/>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CA185"/>
    <a:srgbClr val="1B8C5F"/>
    <a:srgbClr val="6DD1E4"/>
    <a:srgbClr val="B5EFC0"/>
    <a:srgbClr val="186A3E"/>
    <a:srgbClr val="5F9E12"/>
    <a:srgbClr val="6EE981"/>
    <a:srgbClr val="6CE6BD"/>
    <a:srgbClr val="CEF0F2"/>
    <a:srgbClr val="73E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103" autoAdjust="0"/>
    <p:restoredTop sz="62313" autoAdjust="0"/>
  </p:normalViewPr>
  <p:slideViewPr>
    <p:cSldViewPr>
      <p:cViewPr varScale="1">
        <p:scale>
          <a:sx n="59" d="100"/>
          <a:sy n="59" d="100"/>
        </p:scale>
        <p:origin x="84" y="558"/>
      </p:cViewPr>
      <p:guideLst>
        <p:guide orient="horz" pos="1620"/>
        <p:guide pos="2880"/>
      </p:guideLst>
    </p:cSldViewPr>
  </p:slideViewPr>
  <p:outlineViewPr>
    <p:cViewPr>
      <p:scale>
        <a:sx n="33" d="100"/>
        <a:sy n="33" d="100"/>
      </p:scale>
      <p:origin x="0" y="4626"/>
    </p:cViewPr>
  </p:outlineViewPr>
  <p:notesTextViewPr>
    <p:cViewPr>
      <p:scale>
        <a:sx n="100" d="100"/>
        <a:sy n="100" d="100"/>
      </p:scale>
      <p:origin x="0" y="0"/>
    </p:cViewPr>
  </p:notesTextViewPr>
  <p:sorterViewPr>
    <p:cViewPr>
      <p:scale>
        <a:sx n="128" d="100"/>
        <a:sy n="128" d="100"/>
      </p:scale>
      <p:origin x="0" y="0"/>
    </p:cViewPr>
  </p:sorterViewPr>
  <p:notesViewPr>
    <p:cSldViewPr snapToGrid="0" snapToObjects="1" showGuides="1">
      <p:cViewPr varScale="1">
        <p:scale>
          <a:sx n="72" d="100"/>
          <a:sy n="72" d="100"/>
        </p:scale>
        <p:origin x="-3400" y="-12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45659" cy="496411"/>
          </a:xfrm>
          <a:prstGeom prst="rect">
            <a:avLst/>
          </a:prstGeom>
        </p:spPr>
        <p:txBody>
          <a:bodyPr vert="horz" lIns="91429" tIns="45715" rIns="91429" bIns="45715" rtlCol="0"/>
          <a:lstStyle>
            <a:lvl1pPr algn="l">
              <a:defRPr sz="1200"/>
            </a:lvl1pPr>
          </a:lstStyle>
          <a:p>
            <a:endParaRPr lang="sv-SE" dirty="0"/>
          </a:p>
        </p:txBody>
      </p:sp>
      <p:sp>
        <p:nvSpPr>
          <p:cNvPr id="3" name="Platshållare för datum 2"/>
          <p:cNvSpPr>
            <a:spLocks noGrp="1"/>
          </p:cNvSpPr>
          <p:nvPr>
            <p:ph type="dt" sz="quarter" idx="1"/>
          </p:nvPr>
        </p:nvSpPr>
        <p:spPr>
          <a:xfrm>
            <a:off x="3850443" y="1"/>
            <a:ext cx="2945659" cy="496411"/>
          </a:xfrm>
          <a:prstGeom prst="rect">
            <a:avLst/>
          </a:prstGeom>
        </p:spPr>
        <p:txBody>
          <a:bodyPr vert="horz" lIns="91429" tIns="45715" rIns="91429" bIns="45715" rtlCol="0"/>
          <a:lstStyle>
            <a:lvl1pPr algn="r">
              <a:defRPr sz="1200"/>
            </a:lvl1pPr>
          </a:lstStyle>
          <a:p>
            <a:endParaRPr lang="sv-SE" dirty="0"/>
          </a:p>
        </p:txBody>
      </p:sp>
      <p:sp>
        <p:nvSpPr>
          <p:cNvPr id="4" name="Platshållare för sidfot 3"/>
          <p:cNvSpPr>
            <a:spLocks noGrp="1"/>
          </p:cNvSpPr>
          <p:nvPr>
            <p:ph type="ftr" sz="quarter" idx="2"/>
          </p:nvPr>
        </p:nvSpPr>
        <p:spPr>
          <a:xfrm>
            <a:off x="0" y="9430092"/>
            <a:ext cx="2945659" cy="496411"/>
          </a:xfrm>
          <a:prstGeom prst="rect">
            <a:avLst/>
          </a:prstGeom>
        </p:spPr>
        <p:txBody>
          <a:bodyPr vert="horz" lIns="91429" tIns="45715" rIns="91429" bIns="45715"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3" y="9430092"/>
            <a:ext cx="2945659" cy="496411"/>
          </a:xfrm>
          <a:prstGeom prst="rect">
            <a:avLst/>
          </a:prstGeom>
        </p:spPr>
        <p:txBody>
          <a:bodyPr vert="horz" lIns="91429" tIns="45715" rIns="91429" bIns="45715" rtlCol="0" anchor="b"/>
          <a:lstStyle>
            <a:lvl1pPr algn="r">
              <a:defRPr sz="1200"/>
            </a:lvl1pPr>
          </a:lstStyle>
          <a:p>
            <a:fld id="{810B196C-3510-9147-AFAE-B521BB4B8E90}" type="slidenum">
              <a:rPr lang="sv-SE" smtClean="0"/>
              <a:pPr/>
              <a:t>‹#›</a:t>
            </a:fld>
            <a:endParaRPr lang="sv-SE" dirty="0"/>
          </a:p>
        </p:txBody>
      </p:sp>
    </p:spTree>
    <p:extLst>
      <p:ext uri="{BB962C8B-B14F-4D97-AF65-F5344CB8AC3E}">
        <p14:creationId xmlns:p14="http://schemas.microsoft.com/office/powerpoint/2010/main" val="8554484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45659" cy="496411"/>
          </a:xfrm>
          <a:prstGeom prst="rect">
            <a:avLst/>
          </a:prstGeom>
        </p:spPr>
        <p:txBody>
          <a:bodyPr vert="horz" lIns="91429" tIns="45715" rIns="91429" bIns="45715" rtlCol="0"/>
          <a:lstStyle>
            <a:lvl1pPr algn="l">
              <a:defRPr sz="1200"/>
            </a:lvl1pPr>
          </a:lstStyle>
          <a:p>
            <a:endParaRPr lang="sv-SE" dirty="0"/>
          </a:p>
        </p:txBody>
      </p:sp>
      <p:sp>
        <p:nvSpPr>
          <p:cNvPr id="3" name="Platshållare för datum 2"/>
          <p:cNvSpPr>
            <a:spLocks noGrp="1"/>
          </p:cNvSpPr>
          <p:nvPr>
            <p:ph type="dt" idx="1"/>
          </p:nvPr>
        </p:nvSpPr>
        <p:spPr>
          <a:xfrm>
            <a:off x="3850443" y="1"/>
            <a:ext cx="2945659" cy="496411"/>
          </a:xfrm>
          <a:prstGeom prst="rect">
            <a:avLst/>
          </a:prstGeom>
        </p:spPr>
        <p:txBody>
          <a:bodyPr vert="horz" lIns="91429" tIns="45715" rIns="91429" bIns="45715" rtlCol="0"/>
          <a:lstStyle>
            <a:lvl1pPr algn="r">
              <a:defRPr sz="1200"/>
            </a:lvl1pPr>
          </a:lstStyle>
          <a:p>
            <a:endParaRPr lang="sv-SE" dirty="0"/>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29" tIns="45715" rIns="91429" bIns="45715" rtlCol="0" anchor="ctr"/>
          <a:lstStyle/>
          <a:p>
            <a:endParaRPr lang="sv-SE" dirty="0"/>
          </a:p>
        </p:txBody>
      </p:sp>
      <p:sp>
        <p:nvSpPr>
          <p:cNvPr id="5" name="Platshållare för anteckningar 4"/>
          <p:cNvSpPr>
            <a:spLocks noGrp="1"/>
          </p:cNvSpPr>
          <p:nvPr>
            <p:ph type="body" sz="quarter" idx="3"/>
          </p:nvPr>
        </p:nvSpPr>
        <p:spPr>
          <a:xfrm>
            <a:off x="679768" y="4715908"/>
            <a:ext cx="5438140" cy="4467701"/>
          </a:xfrm>
          <a:prstGeom prst="rect">
            <a:avLst/>
          </a:prstGeom>
        </p:spPr>
        <p:txBody>
          <a:bodyPr vert="horz" lIns="91429" tIns="45715" rIns="91429" bIns="45715"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2"/>
            <a:ext cx="2945659" cy="496411"/>
          </a:xfrm>
          <a:prstGeom prst="rect">
            <a:avLst/>
          </a:prstGeom>
        </p:spPr>
        <p:txBody>
          <a:bodyPr vert="horz" lIns="91429" tIns="45715" rIns="91429" bIns="45715"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30092"/>
            <a:ext cx="2945659" cy="496411"/>
          </a:xfrm>
          <a:prstGeom prst="rect">
            <a:avLst/>
          </a:prstGeom>
        </p:spPr>
        <p:txBody>
          <a:bodyPr vert="horz" lIns="91429" tIns="45715" rIns="91429" bIns="45715" rtlCol="0" anchor="b"/>
          <a:lstStyle>
            <a:lvl1pPr algn="r">
              <a:defRPr sz="1200"/>
            </a:lvl1pPr>
          </a:lstStyle>
          <a:p>
            <a:fld id="{C80B61F6-8E9A-4CA5-B6A9-9B45E7028951}" type="slidenum">
              <a:rPr lang="sv-SE" smtClean="0"/>
              <a:pPr/>
              <a:t>‹#›</a:t>
            </a:fld>
            <a:endParaRPr lang="sv-SE" dirty="0"/>
          </a:p>
        </p:txBody>
      </p:sp>
    </p:spTree>
    <p:extLst>
      <p:ext uri="{BB962C8B-B14F-4D97-AF65-F5344CB8AC3E}">
        <p14:creationId xmlns:p14="http://schemas.microsoft.com/office/powerpoint/2010/main" val="329558565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0488" y="744538"/>
            <a:ext cx="6616700" cy="3722687"/>
          </a:xfrm>
        </p:spPr>
      </p:sp>
      <p:sp>
        <p:nvSpPr>
          <p:cNvPr id="3" name="Platshållare för anteckningar 2"/>
          <p:cNvSpPr>
            <a:spLocks noGrp="1"/>
          </p:cNvSpPr>
          <p:nvPr>
            <p:ph type="body" idx="1"/>
          </p:nvPr>
        </p:nvSpPr>
        <p:spPr/>
        <p:txBody>
          <a:bodyPr/>
          <a:lstStyle/>
          <a:p>
            <a:r>
              <a:rPr lang="sv-SE" dirty="0" smtClean="0"/>
              <a:t>Välkomna! </a:t>
            </a:r>
          </a:p>
          <a:p>
            <a:endParaRPr lang="sv-SE" dirty="0" smtClean="0"/>
          </a:p>
          <a:p>
            <a:r>
              <a:rPr lang="sv-SE" dirty="0" smtClean="0"/>
              <a:t>Fråga</a:t>
            </a:r>
            <a:r>
              <a:rPr lang="sv-SE" baseline="0" dirty="0" smtClean="0"/>
              <a:t> om det har gått bra att registrera sig i kassan? Annars får de skriva namn och personnr på en lista.</a:t>
            </a:r>
          </a:p>
          <a:p>
            <a:r>
              <a:rPr lang="sv-SE" baseline="0" dirty="0" smtClean="0"/>
              <a:t>Presentera dig. </a:t>
            </a:r>
          </a:p>
          <a:p>
            <a:endParaRPr lang="sv-SE" dirty="0" smtClean="0"/>
          </a:p>
          <a:p>
            <a:r>
              <a:rPr lang="sv-SE" dirty="0" smtClean="0"/>
              <a:t>Dela ut</a:t>
            </a:r>
            <a:r>
              <a:rPr lang="sv-SE" baseline="0" dirty="0" smtClean="0"/>
              <a:t> åhörarkopior</a:t>
            </a:r>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58267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lnSpc>
                <a:spcPct val="90000"/>
              </a:lnSpc>
            </a:pPr>
            <a:r>
              <a:rPr lang="sv-SE" altLang="sv-SE" b="0" dirty="0" smtClean="0"/>
              <a:t>Fokus</a:t>
            </a:r>
            <a:r>
              <a:rPr lang="sv-SE" altLang="sv-SE" b="0" baseline="0" dirty="0" smtClean="0"/>
              <a:t> på de här delarna i KBT. Ge exempel utifrån depression. </a:t>
            </a:r>
            <a:endParaRPr lang="sv-SE" altLang="sv-SE" b="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744977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Människan är mer benägen att göra sånt som känns bra på kort sikt än det som är långsiktigt bra för oss. Alla kanske kan känna igen sig.</a:t>
            </a:r>
            <a:r>
              <a:rPr lang="sv-SE" baseline="0" dirty="0" smtClean="0"/>
              <a:t> Allmänmänskligt tex. Miljöförstöring och sopsortering. </a:t>
            </a:r>
          </a:p>
          <a:p>
            <a:endParaRPr lang="sv-SE" baseline="0" dirty="0" smtClean="0"/>
          </a:p>
          <a:p>
            <a:r>
              <a:rPr lang="sv-SE" baseline="0" dirty="0" smtClean="0"/>
              <a:t>Vi gör ofta saker som kortsiktigt leder till att vi får något vi önskar eller slipper obehag. Då förstärks det beteendet – vi gör mer av det. Vi är vanedjur. </a:t>
            </a:r>
          </a:p>
          <a:p>
            <a:pPr defTabSz="914287">
              <a:defRPr/>
            </a:pPr>
            <a:endParaRPr lang="sv-SE" dirty="0" smtClean="0"/>
          </a:p>
          <a:p>
            <a:pPr defTabSz="914287">
              <a:defRPr/>
            </a:pPr>
            <a:r>
              <a:rPr lang="sv-SE" dirty="0" smtClean="0"/>
              <a:t>Här</a:t>
            </a:r>
            <a:r>
              <a:rPr lang="sv-SE" baseline="0" dirty="0" smtClean="0"/>
              <a:t> tittar vi närmre på en vanlig situation för någon som är deprimerad. </a:t>
            </a:r>
            <a:endParaRPr lang="sv-SE" dirty="0" smtClean="0"/>
          </a:p>
          <a:p>
            <a:endParaRPr lang="sv-SE" dirty="0" smtClean="0"/>
          </a:p>
          <a:p>
            <a:r>
              <a:rPr lang="sv-SE" dirty="0" smtClean="0"/>
              <a:t>När man inte mår bra är</a:t>
            </a:r>
            <a:r>
              <a:rPr lang="sv-SE" baseline="0" dirty="0" smtClean="0"/>
              <a:t> det ännu större risk att vi agerar utifrån vad som känns bäst/lättast i stunden. Det här förklarar varför vi hamnar i den onda cirkeln vi tittade på tidigare.</a:t>
            </a:r>
          </a:p>
          <a:p>
            <a:endParaRPr lang="sv-SE" baseline="0" dirty="0" smtClean="0"/>
          </a:p>
          <a:p>
            <a:r>
              <a:rPr lang="sv-SE" baseline="0" dirty="0" smtClean="0"/>
              <a:t>Vid depression är det vanligt att vi hamnar i olika undvikanden- saker vi gör för att slippa jobbiga känslor/krav/trötthet. Undvikanden tenderar dock att förvärra måendet långsiktigt.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240568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Å</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12</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992261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Som vi sa tidigare så jobbar man i KBT med att påverka</a:t>
            </a:r>
            <a:r>
              <a:rPr lang="sv-SE" baseline="0" dirty="0" smtClean="0"/>
              <a:t> tankar och känslor genom att ändra beteenden. Vid depression bryter man den onda cirkeln här…</a:t>
            </a:r>
          </a:p>
          <a:p>
            <a:endParaRPr lang="sv-SE" baseline="0" dirty="0" smtClean="0"/>
          </a:p>
          <a:p>
            <a:r>
              <a:rPr lang="sv-SE" baseline="0" dirty="0" smtClean="0"/>
              <a:t>Det är lätt att vänta på att den rätta känslan ska komma. Att man ska börja känna motivation och lust och då börja göra de där sakerna som man slutat med. Men det är inte så troligt att man en dag vaknar och plötsligt känner energi och lust. Därför jobbar man med att börja göra de saker som tidigare känts meningsfulla för just dig, trots att den rätta känslan inte finns där. </a:t>
            </a:r>
          </a:p>
          <a:p>
            <a:endParaRPr lang="sv-SE" baseline="0" dirty="0" smtClean="0"/>
          </a:p>
          <a:p>
            <a:r>
              <a:rPr lang="sv-SE" baseline="0" dirty="0" smtClean="0"/>
              <a:t>Så med de jobbiga känslorna ska man ändå försöka göra det man planerat att göra. Och på sikt kan känslan ändras. Känslan kommer sen. Förutom att öka meningsfulla aktiviteter i tillvaron är det viktigt att upprätta rutiner…..</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13078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Vana att tänka att känsla måste komma först…. Till</a:t>
            </a:r>
            <a:r>
              <a:rPr lang="sv-SE" baseline="0" dirty="0" smtClean="0"/>
              <a:t> exempel ”jag ska ha lust för att träffa vänner” eller ”ork för att gå och träna”. </a:t>
            </a:r>
            <a:endParaRPr lang="sv-SE" dirty="0" smtClean="0"/>
          </a:p>
          <a:p>
            <a:r>
              <a:rPr lang="sv-SE" dirty="0" smtClean="0"/>
              <a:t>Som sagt så jobbar vi vid depression</a:t>
            </a:r>
            <a:r>
              <a:rPr lang="sv-SE" baseline="0" dirty="0" smtClean="0"/>
              <a:t> med att först ändra beteendet för att på sikt må bättre – bli piggare och känna mer glädje. </a:t>
            </a:r>
            <a:endParaRPr lang="sv-SE" dirty="0" smtClean="0"/>
          </a:p>
          <a:p>
            <a:endParaRPr lang="sv-SE" dirty="0" smtClean="0"/>
          </a:p>
          <a:p>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14</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96208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tittar på samma situation igen men hur man skulle kunna göra för att bryta den onda cirkeln. Då</a:t>
            </a:r>
            <a:r>
              <a:rPr lang="sv-SE" baseline="0" dirty="0" smtClean="0"/>
              <a:t> blir det istället jobbigt och svårt på kort sikt. Men långsiktigt kan det göra att vi kommer i kontakt med det som är viktigt i livet och sakta börjar må bättre. </a:t>
            </a:r>
          </a:p>
          <a:p>
            <a:endParaRPr lang="sv-SE" baseline="0" dirty="0" smtClean="0"/>
          </a:p>
          <a:p>
            <a:r>
              <a:rPr lang="sv-SE" baseline="0" dirty="0" smtClean="0"/>
              <a:t>”göra ändå” – vad är det som ska göras? Inte bara göra mer av vad som helst, det beror på nivå/var man befinner sig. Återskapa rutiner och komma upp ur sängen, eller ta mer tydliga steg mot vad som är värdefullt för oss i livet.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840002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sz="2800">
                <a:solidFill>
                  <a:schemeClr val="tx1"/>
                </a:solidFill>
                <a:latin typeface="Times New Roman" panose="02020603050405020304" pitchFamily="18" charset="0"/>
              </a:defRPr>
            </a:lvl1pPr>
            <a:lvl2pPr marL="742858" indent="-285715" eaLnBrk="0" hangingPunct="0">
              <a:defRPr sz="2800">
                <a:solidFill>
                  <a:schemeClr val="tx1"/>
                </a:solidFill>
                <a:latin typeface="Times New Roman" panose="02020603050405020304" pitchFamily="18" charset="0"/>
              </a:defRPr>
            </a:lvl2pPr>
            <a:lvl3pPr marL="1142859" indent="-228572" eaLnBrk="0" hangingPunct="0">
              <a:defRPr sz="2800">
                <a:solidFill>
                  <a:schemeClr val="tx1"/>
                </a:solidFill>
                <a:latin typeface="Times New Roman" panose="02020603050405020304" pitchFamily="18" charset="0"/>
              </a:defRPr>
            </a:lvl3pPr>
            <a:lvl4pPr marL="1600003" indent="-228572" eaLnBrk="0" hangingPunct="0">
              <a:defRPr sz="2800">
                <a:solidFill>
                  <a:schemeClr val="tx1"/>
                </a:solidFill>
                <a:latin typeface="Times New Roman" panose="02020603050405020304" pitchFamily="18" charset="0"/>
              </a:defRPr>
            </a:lvl4pPr>
            <a:lvl5pPr marL="2057147" indent="-228572" eaLnBrk="0" hangingPunct="0">
              <a:defRPr sz="2800">
                <a:solidFill>
                  <a:schemeClr val="tx1"/>
                </a:solidFill>
                <a:latin typeface="Times New Roman" panose="02020603050405020304" pitchFamily="18" charset="0"/>
              </a:defRPr>
            </a:lvl5pPr>
            <a:lvl6pPr marL="2514290" indent="-228572" eaLnBrk="0" fontAlgn="base" hangingPunct="0">
              <a:spcBef>
                <a:spcPct val="0"/>
              </a:spcBef>
              <a:spcAft>
                <a:spcPct val="0"/>
              </a:spcAft>
              <a:defRPr sz="2800">
                <a:solidFill>
                  <a:schemeClr val="tx1"/>
                </a:solidFill>
                <a:latin typeface="Times New Roman" panose="02020603050405020304" pitchFamily="18" charset="0"/>
              </a:defRPr>
            </a:lvl6pPr>
            <a:lvl7pPr marL="2971434" indent="-228572" eaLnBrk="0" fontAlgn="base" hangingPunct="0">
              <a:spcBef>
                <a:spcPct val="0"/>
              </a:spcBef>
              <a:spcAft>
                <a:spcPct val="0"/>
              </a:spcAft>
              <a:defRPr sz="2800">
                <a:solidFill>
                  <a:schemeClr val="tx1"/>
                </a:solidFill>
                <a:latin typeface="Times New Roman" panose="02020603050405020304" pitchFamily="18" charset="0"/>
              </a:defRPr>
            </a:lvl7pPr>
            <a:lvl8pPr marL="3428577" indent="-228572" eaLnBrk="0" fontAlgn="base" hangingPunct="0">
              <a:spcBef>
                <a:spcPct val="0"/>
              </a:spcBef>
              <a:spcAft>
                <a:spcPct val="0"/>
              </a:spcAft>
              <a:defRPr sz="2800">
                <a:solidFill>
                  <a:schemeClr val="tx1"/>
                </a:solidFill>
                <a:latin typeface="Times New Roman" panose="02020603050405020304" pitchFamily="18" charset="0"/>
              </a:defRPr>
            </a:lvl8pPr>
            <a:lvl9pPr marL="3885721" indent="-228572"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fld id="{E0B37031-F6CD-4EBD-8F4E-6A181321C5F0}" type="slidenum">
              <a:rPr lang="sv-SE" altLang="sv-SE" sz="1200"/>
              <a:pPr eaLnBrk="1" hangingPunct="1"/>
              <a:t>16</a:t>
            </a:fld>
            <a:endParaRPr lang="sv-SE" altLang="sv-SE" sz="1200"/>
          </a:p>
        </p:txBody>
      </p:sp>
      <p:sp>
        <p:nvSpPr>
          <p:cNvPr id="41987" name="Rectangle 2"/>
          <p:cNvSpPr>
            <a:spLocks noGrp="1" noRot="1" noChangeAspect="1" noChangeArrowheads="1" noTextEdit="1"/>
          </p:cNvSpPr>
          <p:nvPr>
            <p:ph type="sldImg"/>
          </p:nvPr>
        </p:nvSpPr>
        <p:spPr>
          <a:xfrm>
            <a:off x="84138" y="742950"/>
            <a:ext cx="6573837" cy="3697288"/>
          </a:xfrm>
          <a:ln/>
        </p:spPr>
      </p:sp>
      <p:sp>
        <p:nvSpPr>
          <p:cNvPr id="41988" name="Rectangle 3"/>
          <p:cNvSpPr>
            <a:spLocks noGrp="1" noChangeArrowheads="1"/>
          </p:cNvSpPr>
          <p:nvPr>
            <p:ph type="body" idx="1"/>
          </p:nvPr>
        </p:nvSpPr>
        <p:spPr>
          <a:xfrm>
            <a:off x="673100" y="4687888"/>
            <a:ext cx="5389563" cy="4438650"/>
          </a:xfrm>
          <a:noFill/>
        </p:spPr>
        <p:txBody>
          <a:bodyPr lIns="91387" tIns="45696" rIns="91387" bIns="45696"/>
          <a:lstStyle/>
          <a:p>
            <a:pPr eaLnBrk="1" hangingPunct="1"/>
            <a:r>
              <a:rPr lang="sv-SE" altLang="sv-SE" b="0" dirty="0" smtClean="0"/>
              <a:t>Vad</a:t>
            </a:r>
            <a:r>
              <a:rPr lang="sv-SE" altLang="sv-SE" b="0" baseline="0" dirty="0" smtClean="0"/>
              <a:t> värdesätter jag, vad är viktigt, vad är meningsfullt?</a:t>
            </a:r>
          </a:p>
          <a:p>
            <a:pPr eaLnBrk="1" hangingPunct="1"/>
            <a:endParaRPr lang="sv-SE" altLang="sv-SE" b="0" baseline="0" dirty="0" smtClean="0"/>
          </a:p>
          <a:p>
            <a:pPr eaLnBrk="1" hangingPunct="1"/>
            <a:r>
              <a:rPr lang="sv-SE" altLang="sv-SE" b="0" baseline="0" dirty="0" smtClean="0"/>
              <a:t>Kommit bort från. Det brukade tycka var meningsfullt kanske inte är det längre.</a:t>
            </a:r>
          </a:p>
          <a:p>
            <a:pPr eaLnBrk="1" hangingPunct="1"/>
            <a:r>
              <a:rPr lang="sv-SE" altLang="sv-SE" b="0" baseline="0" dirty="0" smtClean="0"/>
              <a:t>Vad var tidigare/vanligtvis viktigt.</a:t>
            </a:r>
          </a:p>
          <a:p>
            <a:pPr eaLnBrk="1" hangingPunct="1"/>
            <a:endParaRPr lang="sv-SE" altLang="sv-SE" b="0" baseline="0" dirty="0" smtClean="0"/>
          </a:p>
          <a:p>
            <a:pPr eaLnBrk="1" hangingPunct="1"/>
            <a:r>
              <a:rPr lang="sv-SE" altLang="sv-SE" b="0" baseline="0" dirty="0" smtClean="0"/>
              <a:t>Vanliga livsområden som för de flesta behöver tillfredsställas för att leva ett bra liv. </a:t>
            </a:r>
          </a:p>
          <a:p>
            <a:pPr eaLnBrk="1" hangingPunct="1"/>
            <a:r>
              <a:rPr lang="sv-SE" altLang="sv-SE" b="0" baseline="0" dirty="0" smtClean="0"/>
              <a:t>Alla inte lika viktiga för alla. </a:t>
            </a:r>
          </a:p>
          <a:p>
            <a:pPr defTabSz="924550">
              <a:defRPr/>
            </a:pPr>
            <a:r>
              <a:rPr lang="sv-SE" altLang="sv-SE" b="0" baseline="0" dirty="0" smtClean="0"/>
              <a:t>Värderingar, till skillnad från mål, är inget vi kan bocka av, det är något att sträva mot och som vi aldrig blir helt färdiga med. Det handlar om att göra inplanerade steg som är i linje med dessa. Vår förhoppning är att du med ett eller flera inplanerade konkreta saker du kan göra under veckan som är i linje med dina värderingar. </a:t>
            </a:r>
          </a:p>
          <a:p>
            <a:pPr eaLnBrk="1" hangingPunct="1"/>
            <a:r>
              <a:rPr lang="sv-SE" altLang="sv-SE" b="0" baseline="0" dirty="0" smtClean="0"/>
              <a:t>Ex:</a:t>
            </a:r>
          </a:p>
          <a:p>
            <a:pPr eaLnBrk="1" hangingPunct="1"/>
            <a:r>
              <a:rPr lang="sv-SE" altLang="sv-SE" b="0" baseline="0" dirty="0" smtClean="0"/>
              <a:t>Värdering inom området ”Vänner/socialt liv” – ”vara en närvarande vän, stötta mina vänner, hålla kontakt”</a:t>
            </a:r>
          </a:p>
          <a:p>
            <a:pPr marL="171429" indent="-171429">
              <a:buFont typeface="Wingdings" panose="05000000000000000000" pitchFamily="2" charset="2"/>
              <a:buChar char="Ø"/>
            </a:pPr>
            <a:r>
              <a:rPr lang="sv-SE" altLang="sv-SE" b="0" baseline="0" dirty="0" smtClean="0"/>
              <a:t>Första steg: skicka ett sms</a:t>
            </a:r>
          </a:p>
          <a:p>
            <a:endParaRPr lang="sv-SE" altLang="sv-SE" b="0" baseline="0" dirty="0" smtClean="0"/>
          </a:p>
          <a:p>
            <a:r>
              <a:rPr lang="sv-SE" altLang="sv-SE" b="0" baseline="0" dirty="0" smtClean="0"/>
              <a:t>Värdering inom området ”Familj” – ”Hålla kontakt med släkten”</a:t>
            </a:r>
          </a:p>
          <a:p>
            <a:pPr marL="173353" indent="-173353">
              <a:buFont typeface="Wingdings" panose="05000000000000000000" pitchFamily="2" charset="2"/>
              <a:buChar char="Ø"/>
            </a:pPr>
            <a:r>
              <a:rPr lang="sv-SE" altLang="sv-SE" b="0" baseline="0" dirty="0" smtClean="0"/>
              <a:t>Första steg: följa med på en släktträff </a:t>
            </a:r>
          </a:p>
        </p:txBody>
      </p:sp>
      <p:sp>
        <p:nvSpPr>
          <p:cNvPr id="2" name="Platshållare för datum 1"/>
          <p:cNvSpPr>
            <a:spLocks noGrp="1"/>
          </p:cNvSpPr>
          <p:nvPr>
            <p:ph type="dt" idx="10"/>
          </p:nvPr>
        </p:nvSpPr>
        <p:spPr/>
        <p:txBody>
          <a:bodyPr/>
          <a:lstStyle/>
          <a:p>
            <a:endParaRPr lang="sv-SE" dirty="0"/>
          </a:p>
        </p:txBody>
      </p:sp>
    </p:spTree>
    <p:extLst>
      <p:ext uri="{BB962C8B-B14F-4D97-AF65-F5344CB8AC3E}">
        <p14:creationId xmlns:p14="http://schemas.microsoft.com/office/powerpoint/2010/main" val="23872146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fontScale="25000" lnSpcReduction="20000"/>
          </a:bodyPr>
          <a:lstStyle/>
          <a:p>
            <a:pPr marL="0" lvl="1" indent="0">
              <a:lnSpc>
                <a:spcPct val="170000"/>
              </a:lnSpc>
              <a:spcBef>
                <a:spcPts val="600"/>
              </a:spcBef>
              <a:buFont typeface="Courier New"/>
              <a:buNone/>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4000" dirty="0" smtClean="0">
                <a:solidFill>
                  <a:schemeClr val="accent3"/>
                </a:solidFill>
              </a:rPr>
              <a:t>Vad </a:t>
            </a:r>
            <a:r>
              <a:rPr lang="sv-SE" altLang="sv-SE" sz="4000" dirty="0">
                <a:solidFill>
                  <a:schemeClr val="accent3"/>
                </a:solidFill>
              </a:rPr>
              <a:t>brukade du tycka om att göra? Vad är viktigt för dig? Vad skulle kunna vara steg i linje med dina värderingar? </a:t>
            </a:r>
          </a:p>
          <a:p>
            <a:pPr marL="0" lvl="1">
              <a:lnSpc>
                <a:spcPct val="170000"/>
              </a:lnSpc>
              <a:spcBef>
                <a:spcPts val="600"/>
              </a:spcBef>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endParaRPr lang="sv-SE" altLang="sv-SE" sz="4000" dirty="0">
              <a:solidFill>
                <a:schemeClr val="accent3"/>
              </a:solidFill>
            </a:endParaRPr>
          </a:p>
          <a:p>
            <a:pPr marL="0" lvl="1" indent="0">
              <a:lnSpc>
                <a:spcPct val="170000"/>
              </a:lnSpc>
              <a:spcBef>
                <a:spcPts val="600"/>
              </a:spcBef>
              <a:buFont typeface="Courier New"/>
              <a:buNone/>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4000" dirty="0">
                <a:solidFill>
                  <a:schemeClr val="accent3"/>
                </a:solidFill>
              </a:rPr>
              <a:t>Identifiera dina typiska undvikanden:</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Tv?</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Vila?</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Grubbla?</a:t>
            </a:r>
          </a:p>
          <a:p>
            <a:pPr marL="412699" lvl="3">
              <a:lnSpc>
                <a:spcPct val="170000"/>
              </a:lnSpc>
              <a:spcBef>
                <a:spcPts val="600"/>
              </a:spcBef>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endParaRPr lang="sv-SE" altLang="sv-SE" sz="3600" dirty="0">
              <a:solidFill>
                <a:schemeClr val="accent3"/>
              </a:solidFill>
            </a:endParaRPr>
          </a:p>
          <a:p>
            <a:pPr marL="0" lvl="1" indent="0">
              <a:lnSpc>
                <a:spcPct val="170000"/>
              </a:lnSpc>
              <a:spcBef>
                <a:spcPts val="600"/>
              </a:spcBef>
              <a:buFont typeface="Courier New"/>
              <a:buNone/>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4000" dirty="0">
                <a:solidFill>
                  <a:schemeClr val="accent3"/>
                </a:solidFill>
              </a:rPr>
              <a:t>Hitta alternativa beteenden till att undvika</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Gör något som du skjutit upp</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Kontakta en vän</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Gå en promenad</a:t>
            </a:r>
          </a:p>
          <a:p>
            <a:pPr marL="755557" lvl="3" indent="-342858">
              <a:lnSpc>
                <a:spcPct val="170000"/>
              </a:lnSpc>
              <a:spcBef>
                <a:spcPts val="600"/>
              </a:spcBef>
              <a:buFont typeface="Courier New"/>
              <a:buChar char="o"/>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Ägna dig åt ett tidigare intresse</a:t>
            </a:r>
          </a:p>
          <a:p>
            <a:pPr>
              <a:lnSpc>
                <a:spcPct val="170000"/>
              </a:lnSpc>
              <a:spcBef>
                <a:spcPts val="600"/>
              </a:spcBef>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endParaRPr lang="sv-SE" altLang="sv-SE" sz="3600" dirty="0">
              <a:solidFill>
                <a:schemeClr val="accent3"/>
              </a:solidFill>
            </a:endParaRPr>
          </a:p>
          <a:p>
            <a:pPr>
              <a:lnSpc>
                <a:spcPct val="170000"/>
              </a:lnSpc>
              <a:spcBef>
                <a:spcPts val="600"/>
              </a:spcBef>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dirty="0">
                <a:solidFill>
                  <a:schemeClr val="accent3"/>
                </a:solidFill>
              </a:rPr>
              <a:t>Kan låta förenklat, men många pusselbitar som i förlängningen kan leda till ett annat mående.</a:t>
            </a:r>
          </a:p>
          <a:p>
            <a:pPr>
              <a:lnSpc>
                <a:spcPct val="170000"/>
              </a:lnSpc>
              <a:spcBef>
                <a:spcPts val="600"/>
              </a:spcBef>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endParaRPr lang="sv-SE" altLang="sv-SE" sz="3600" dirty="0">
              <a:solidFill>
                <a:schemeClr val="accent3"/>
              </a:solidFill>
            </a:endParaRPr>
          </a:p>
          <a:p>
            <a:pPr>
              <a:lnSpc>
                <a:spcPct val="170000"/>
              </a:lnSpc>
              <a:spcBef>
                <a:spcPts val="600"/>
              </a:spcBef>
              <a:tabLst>
                <a:tab pos="342858" algn="l"/>
                <a:tab pos="901589" algn="l"/>
                <a:tab pos="1815876" algn="l"/>
                <a:tab pos="2730163" algn="l"/>
                <a:tab pos="3644451" algn="l"/>
                <a:tab pos="4558738" algn="l"/>
                <a:tab pos="5473026" algn="l"/>
                <a:tab pos="6387313" algn="l"/>
                <a:tab pos="7301600" algn="l"/>
                <a:tab pos="8215887" algn="l"/>
                <a:tab pos="9130175" algn="l"/>
                <a:tab pos="10044463" algn="l"/>
                <a:tab pos="10320654" algn="l"/>
                <a:tab pos="10769861" algn="l"/>
                <a:tab pos="10771447" algn="l"/>
                <a:tab pos="10773036" algn="l"/>
                <a:tab pos="10774622" algn="l"/>
                <a:tab pos="10776210" algn="l"/>
                <a:tab pos="10777797" algn="l"/>
                <a:tab pos="10779385" algn="l"/>
              </a:tabLst>
            </a:pPr>
            <a:r>
              <a:rPr lang="sv-SE" altLang="sv-SE" sz="3600" b="0" dirty="0">
                <a:solidFill>
                  <a:schemeClr val="accent3"/>
                </a:solidFill>
              </a:rPr>
              <a:t>Välj ett livsområde som är viktigt för dig och där du känner att du vill få till en förändring. Planera in något de kommande dagarna – skriv ned. Det kan vara små saker – ofta är det värdefullt att bryta ned saker i mindre steg. Om du vill börja cykla blir första steget kanske att kolla att det finns luft i däcken och eventuellt pumpa dem. Osv. Ett första steg kan vara att skicka ett sms till någon vän eller bekant. Vår erfarenhet säger tydligt att det är bra att planera in när du ska göra detta, fundera över en dag och tid när den planerade aktiviteten går att göra.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17</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890044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Ge deltagarna en stund att skriva ned ett livsområde och planera in steg.</a:t>
            </a:r>
            <a:r>
              <a:rPr lang="sv-SE" baseline="0" dirty="0" smtClean="0"/>
              <a:t> SE till att det finns plats att skriva på handouten.</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04131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673970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Dagens agenda. Vi</a:t>
            </a:r>
            <a:r>
              <a:rPr lang="sv-SE" baseline="0" dirty="0" smtClean="0"/>
              <a:t> håller på i en timme. </a:t>
            </a:r>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78207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defTabSz="914287">
              <a:lnSpc>
                <a:spcPct val="90000"/>
              </a:lnSpc>
              <a:defRPr/>
            </a:pPr>
            <a:r>
              <a:rPr lang="sv-SE" dirty="0" smtClean="0">
                <a:solidFill>
                  <a:schemeClr val="accent3"/>
                </a:solidFill>
              </a:rPr>
              <a:t>Nedstämd</a:t>
            </a:r>
            <a:r>
              <a:rPr lang="sv-SE" dirty="0">
                <a:solidFill>
                  <a:schemeClr val="accent3"/>
                </a:solidFill>
              </a:rPr>
              <a:t>, fokuserade på negativa erfarenheter, svartvita i vårt sätt att tänka, försämrar vår förmåga till problemlösning</a:t>
            </a:r>
            <a:r>
              <a:rPr lang="sv-SE" dirty="0" smtClean="0">
                <a:solidFill>
                  <a:schemeClr val="accent3"/>
                </a:solidFill>
              </a:rPr>
              <a:t>.</a:t>
            </a:r>
          </a:p>
          <a:p>
            <a:pPr defTabSz="914287">
              <a:lnSpc>
                <a:spcPct val="90000"/>
              </a:lnSpc>
              <a:defRPr/>
            </a:pPr>
            <a:endParaRPr lang="sv-SE" altLang="sv-SE" dirty="0" smtClean="0">
              <a:solidFill>
                <a:schemeClr val="accent3"/>
              </a:solidFill>
            </a:endParaRPr>
          </a:p>
          <a:p>
            <a:pPr defTabSz="914287">
              <a:lnSpc>
                <a:spcPct val="90000"/>
              </a:lnSpc>
              <a:defRPr/>
            </a:pPr>
            <a:r>
              <a:rPr lang="sv-SE" altLang="sv-SE" dirty="0" smtClean="0">
                <a:solidFill>
                  <a:schemeClr val="accent3"/>
                </a:solidFill>
              </a:rPr>
              <a:t>Vi grubblar ofta om saker tillbaka i tiden: om jag bara, jag borde ha eller</a:t>
            </a:r>
            <a:r>
              <a:rPr lang="sv-SE" altLang="sv-SE" baseline="0" dirty="0" smtClean="0">
                <a:solidFill>
                  <a:schemeClr val="accent3"/>
                </a:solidFill>
              </a:rPr>
              <a:t> varför. </a:t>
            </a:r>
          </a:p>
          <a:p>
            <a:pPr defTabSz="914287">
              <a:lnSpc>
                <a:spcPct val="90000"/>
              </a:lnSpc>
              <a:defRPr/>
            </a:pPr>
            <a:endParaRPr lang="sv-SE" altLang="sv-SE" baseline="0" dirty="0" smtClean="0">
              <a:solidFill>
                <a:schemeClr val="accent3"/>
              </a:solidFill>
            </a:endParaRPr>
          </a:p>
          <a:p>
            <a:pPr defTabSz="914287">
              <a:lnSpc>
                <a:spcPct val="90000"/>
              </a:lnSpc>
              <a:defRPr/>
            </a:pPr>
            <a:r>
              <a:rPr lang="sv-SE" altLang="sv-SE" baseline="0" dirty="0" smtClean="0">
                <a:solidFill>
                  <a:schemeClr val="accent3"/>
                </a:solidFill>
              </a:rPr>
              <a:t>Och det är vanligt att oroa sig över framtiden: hur kommer jag må och hur ska jag klara mitt jobb/ta hand om min familj. </a:t>
            </a:r>
          </a:p>
          <a:p>
            <a:pPr defTabSz="914287">
              <a:lnSpc>
                <a:spcPct val="90000"/>
              </a:lnSpc>
              <a:defRPr/>
            </a:pPr>
            <a:endParaRPr lang="sv-SE" altLang="sv-SE" baseline="0" dirty="0" smtClean="0">
              <a:solidFill>
                <a:schemeClr val="accent3"/>
              </a:solidFill>
            </a:endParaRPr>
          </a:p>
          <a:p>
            <a:pPr defTabSz="914287">
              <a:lnSpc>
                <a:spcPct val="90000"/>
              </a:lnSpc>
              <a:defRPr/>
            </a:pPr>
            <a:r>
              <a:rPr lang="sv-SE" altLang="sv-SE" baseline="0" dirty="0" smtClean="0">
                <a:solidFill>
                  <a:schemeClr val="accent3"/>
                </a:solidFill>
              </a:rPr>
              <a:t>Grubblande gör att man blir passiv och fastnar. Det är lätt att grubbla istället för att ta tag i saker eller göra det vi hade tänkt och då försämras måendet. Ofta grubblar man också samtidigt som man träffar en vän eller går en promenad och är då inte närvarande. </a:t>
            </a:r>
          </a:p>
          <a:p>
            <a:pPr defTabSz="914287">
              <a:lnSpc>
                <a:spcPct val="90000"/>
              </a:lnSpc>
              <a:defRPr/>
            </a:pPr>
            <a:endParaRPr lang="sv-SE" altLang="sv-SE" baseline="0" dirty="0" smtClean="0">
              <a:solidFill>
                <a:schemeClr val="accent3"/>
              </a:solidFill>
            </a:endParaRPr>
          </a:p>
          <a:p>
            <a:pPr defTabSz="914287">
              <a:lnSpc>
                <a:spcPct val="90000"/>
              </a:lnSpc>
              <a:defRPr/>
            </a:pPr>
            <a:r>
              <a:rPr lang="sv-SE" altLang="sv-SE" baseline="0" dirty="0" smtClean="0">
                <a:solidFill>
                  <a:schemeClr val="accent3"/>
                </a:solidFill>
              </a:rPr>
              <a:t>Varför grubblar vi då? Ofta vill vi tänka på det som känns jobbigt och oroar oss för att det kan kännas som att vi löser problem eller försöker förstå det bättre. </a:t>
            </a:r>
          </a:p>
          <a:p>
            <a:pPr defTabSz="914287">
              <a:lnSpc>
                <a:spcPct val="90000"/>
              </a:lnSpc>
              <a:defRPr/>
            </a:pPr>
            <a:endParaRPr lang="sv-SE" altLang="sv-SE" baseline="0" dirty="0" smtClean="0">
              <a:solidFill>
                <a:schemeClr val="accent3"/>
              </a:solidFill>
            </a:endParaRPr>
          </a:p>
          <a:p>
            <a:pPr defTabSz="914287">
              <a:lnSpc>
                <a:spcPct val="90000"/>
              </a:lnSpc>
              <a:defRPr/>
            </a:pPr>
            <a:r>
              <a:rPr lang="sv-SE" altLang="sv-SE" baseline="0" dirty="0" smtClean="0">
                <a:solidFill>
                  <a:schemeClr val="accent3"/>
                </a:solidFill>
              </a:rPr>
              <a:t>Vid depression jobbar man ofta med att bli bättre på att upptäcka när man grubblar och då bryta det med en aktivitet. Grubblande får bli en trigger för att du ska aktivera dig. </a:t>
            </a:r>
            <a:endParaRPr lang="sv-SE" altLang="sv-SE" dirty="0">
              <a:solidFill>
                <a:schemeClr val="accent3"/>
              </a:solidFill>
            </a:endParaRPr>
          </a:p>
          <a:p>
            <a:pPr eaLnBrk="1" hangingPunct="1">
              <a:lnSpc>
                <a:spcPct val="90000"/>
              </a:lnSpc>
            </a:pPr>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683079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691212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22</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5173042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endParaRPr lang="sv-SE" dirty="0"/>
          </a:p>
        </p:txBody>
      </p:sp>
      <p:sp>
        <p:nvSpPr>
          <p:cNvPr id="5" name="Platshållare för bildnummer 4"/>
          <p:cNvSpPr>
            <a:spLocks noGrp="1"/>
          </p:cNvSpPr>
          <p:nvPr>
            <p:ph type="sldNum" sz="quarter" idx="11"/>
          </p:nvPr>
        </p:nvSpPr>
        <p:spPr/>
        <p:txBody>
          <a:bodyPr/>
          <a:lstStyle/>
          <a:p>
            <a:fld id="{C80B61F6-8E9A-4CA5-B6A9-9B45E7028951}" type="slidenum">
              <a:rPr lang="sv-SE" smtClean="0"/>
              <a:pPr/>
              <a:t>23</a:t>
            </a:fld>
            <a:endParaRPr lang="sv-SE" dirty="0"/>
          </a:p>
        </p:txBody>
      </p:sp>
    </p:spTree>
    <p:extLst>
      <p:ext uri="{BB962C8B-B14F-4D97-AF65-F5344CB8AC3E}">
        <p14:creationId xmlns:p14="http://schemas.microsoft.com/office/powerpoint/2010/main" val="1134769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24</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7801237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Frågor?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87129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6677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Känslor</a:t>
            </a:r>
            <a:r>
              <a:rPr lang="sv-SE" baseline="0" dirty="0" smtClean="0"/>
              <a:t> är i grunden adaptiva och viktiga för vår överlevnad, guidar/vägleder.</a:t>
            </a:r>
          </a:p>
          <a:p>
            <a:endParaRPr lang="sv-SE" dirty="0" smtClean="0"/>
          </a:p>
          <a:p>
            <a:r>
              <a:rPr lang="sv-SE" dirty="0" smtClean="0"/>
              <a:t>Naturlig</a:t>
            </a:r>
            <a:r>
              <a:rPr lang="sv-SE" baseline="0" dirty="0" smtClean="0"/>
              <a:t> del av tillvaron tex att känna sorg när någon person eller husdjur dör eller vi går igenom en skilsmässa eller uppbrott. Det behöver i sig inte vara något problematiskt, vi har alla gått eller kommer att gå igenom en sådan period i livet.</a:t>
            </a:r>
          </a:p>
          <a:p>
            <a:endParaRPr lang="sv-SE" baseline="0" dirty="0" smtClean="0"/>
          </a:p>
          <a:p>
            <a:r>
              <a:rPr lang="sv-SE" baseline="0" dirty="0" smtClean="0"/>
              <a:t>Men, depression är att ha fastnat i ett (stämnings)läge, där det inte längre är hjälpsamt för oss.</a:t>
            </a:r>
          </a:p>
          <a:p>
            <a:endParaRPr lang="sv-SE" baseline="0" dirty="0" smtClean="0"/>
          </a:p>
          <a:p>
            <a:r>
              <a:rPr lang="sv-SE" dirty="0" smtClean="0"/>
              <a:t>Att ha dåliga dagar då man känner sig lite trött och seg och inte har någon större lust att gå till jobbet, det är en del av livet. Men är det däremot så att du under en längre tid, låt säga en vecka eller längre, känner att du inte har någon lust att stiga upp eller göra någonting kan det vara på tiden att ta kontakt med din läkare.</a:t>
            </a:r>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4</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0375720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endParaRPr lang="sv-SE" altLang="sv-SE" dirty="0"/>
          </a:p>
          <a:p>
            <a:pPr eaLnBrk="1" hangingPunct="1"/>
            <a:r>
              <a:rPr lang="sv-SE" altLang="sv-SE" dirty="0" smtClean="0"/>
              <a:t>Punktprevalens ca 5-8 </a:t>
            </a:r>
            <a:r>
              <a:rPr lang="sv-SE" altLang="sv-SE" dirty="0"/>
              <a:t>% </a:t>
            </a:r>
          </a:p>
          <a:p>
            <a:pPr eaLnBrk="1" hangingPunct="1"/>
            <a:r>
              <a:rPr lang="sv-SE" altLang="sv-SE" dirty="0"/>
              <a:t>Livstidsprevalens 15-20 </a:t>
            </a:r>
            <a:r>
              <a:rPr lang="sv-SE" altLang="sv-SE" dirty="0" smtClean="0"/>
              <a:t>%: </a:t>
            </a:r>
            <a:r>
              <a:rPr lang="sv-SE" dirty="0" smtClean="0"/>
              <a:t>Ungefär var tredje kvinna och var femte man insjuknar någon gång under livet i depression. </a:t>
            </a:r>
          </a:p>
          <a:p>
            <a:pPr eaLnBrk="1" hangingPunct="1"/>
            <a:endParaRPr lang="sv-SE" altLang="sv-SE" baseline="0" dirty="0" smtClean="0">
              <a:effectLst/>
            </a:endParaRPr>
          </a:p>
          <a:p>
            <a:pPr eaLnBrk="1" hangingPunct="1"/>
            <a:r>
              <a:rPr lang="sv-SE" dirty="0" smtClean="0">
                <a:effectLst/>
              </a:rPr>
              <a:t>Depression kan komma utan någon tydlig orsak eller utlösas av yttre händelser, till exempel stora livsförändringar, familjeproblem eller sorg. Flera olika faktorer bidrar till en depression, till exempel ärftlighet och stress. En depression kan också ha medicinska</a:t>
            </a:r>
            <a:r>
              <a:rPr lang="sv-SE" baseline="0" dirty="0" smtClean="0">
                <a:effectLst/>
              </a:rPr>
              <a:t> orsaker tex. </a:t>
            </a:r>
            <a:r>
              <a:rPr lang="sv-SE" dirty="0" smtClean="0">
                <a:effectLst/>
              </a:rPr>
              <a:t>brist på sköldkörtelhormon eller andra hormoner samt blodbrist (anemi).</a:t>
            </a:r>
          </a:p>
          <a:p>
            <a:pPr eaLnBrk="1" hangingPunct="1"/>
            <a:endParaRPr lang="sv-SE" altLang="sv-SE" dirty="0" smtClean="0">
              <a:effectLst/>
            </a:endParaRPr>
          </a:p>
          <a:p>
            <a:pPr eaLnBrk="1" hangingPunct="1"/>
            <a:r>
              <a:rPr lang="sv-SE" dirty="0" smtClean="0">
                <a:effectLst/>
              </a:rPr>
              <a:t>Den som en gång har drabbats av en djup depression löper större risk för att sjukdomen återkommer senare i livet. Viktigt att</a:t>
            </a:r>
            <a:r>
              <a:rPr lang="sv-SE" baseline="0" dirty="0" smtClean="0">
                <a:effectLst/>
              </a:rPr>
              <a:t> tidigt få hjälp</a:t>
            </a:r>
            <a:endParaRPr lang="sv-SE" dirty="0" smtClean="0">
              <a:effectLst/>
            </a:endParaRPr>
          </a:p>
          <a:p>
            <a:pPr eaLnBrk="1" hangingPunct="1"/>
            <a:endParaRPr lang="sv-SE" altLang="sv-SE" dirty="0" smtClean="0">
              <a:effectLst/>
            </a:endParaRPr>
          </a:p>
          <a:p>
            <a:pPr eaLnBrk="1" hangingPunct="1"/>
            <a:r>
              <a:rPr lang="sv-SE" altLang="sv-SE" dirty="0" smtClean="0">
                <a:effectLst/>
              </a:rPr>
              <a:t>I och med att det är så vanligt med depression finns det mycket forskning om vad man kan behöva göra för att det ska</a:t>
            </a:r>
            <a:r>
              <a:rPr lang="sv-SE" altLang="sv-SE" baseline="0" dirty="0" smtClean="0">
                <a:effectLst/>
              </a:rPr>
              <a:t> bli bättre. </a:t>
            </a:r>
            <a:endParaRPr lang="sv-SE" alt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5</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22040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smtClean="0"/>
              <a:t>Beskriv besvären vid depression. Skilj mellan</a:t>
            </a:r>
            <a:r>
              <a:rPr lang="sv-SE" altLang="sv-SE" baseline="0" dirty="0" smtClean="0"/>
              <a:t> depression och att vara ledsen, nere. </a:t>
            </a:r>
          </a:p>
          <a:p>
            <a:endParaRPr lang="sv-SE" altLang="sv-SE" baseline="0" dirty="0" smtClean="0"/>
          </a:p>
          <a:p>
            <a:r>
              <a:rPr lang="sv-SE" altLang="sv-SE" baseline="0" dirty="0" smtClean="0"/>
              <a:t>Huvudsymtom är ihållande nedstämdhet och minskat intresse.</a:t>
            </a:r>
          </a:p>
          <a:p>
            <a:endParaRPr lang="sv-SE" altLang="sv-SE" baseline="0" dirty="0" smtClean="0"/>
          </a:p>
          <a:p>
            <a:r>
              <a:rPr lang="sv-SE" altLang="sv-SE" baseline="0" dirty="0" smtClean="0"/>
              <a:t>Ihållande och flera olika symptom för att klassas som depression, svårighetsgrad varierar. </a:t>
            </a:r>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6</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041885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079677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Vanligt</a:t>
            </a:r>
            <a:r>
              <a:rPr lang="sv-SE" baseline="0" dirty="0" smtClean="0"/>
              <a:t> att stressande livshändelser, förlust, stor förändring och långvarig stress utlöser depression men ibland kan det vara svårare att se vad det beror på. Leder ofta till att vi kommer längre bort från det meningsfulla i tillvaron. Livet smalnas av och upplevs som mindre belönande. Man känner sig då nere, trött och får mindre lust att göra saker. Detta leder lätt till att man börjar dra sig undan, skjuter upp saker och slutar göra det man vanligtvis mår bra av . Kanske slutar träna, träffar inte vänner lika mycket, läser inte som tidigare eller slutar måla. Det är också vanligt att sociala sammanhang känns jobbiga. Kanske för att man är rädd att vara tråkig och att det ska märkas att man inte mår bra. Många drar sig därför undan från vänner och familj. Slutar svara i telefon och höra av sig. </a:t>
            </a:r>
          </a:p>
          <a:p>
            <a:endParaRPr lang="sv-SE" baseline="0" dirty="0" smtClean="0"/>
          </a:p>
          <a:p>
            <a:r>
              <a:rPr lang="sv-SE" baseline="0" dirty="0" smtClean="0"/>
              <a:t>Snart blir tillvaron ännu mindre meningsfull. Vi börjar också ofta känna skuld över allt vi har skjutit upp och de vänner man inte hört av sig till. Kanske börjar man känna sig ensam. Och de obetalda räkningarna gör att man får skulder och ekonomin försämras. Det här är depressionens onda cirkel som vi jobbar med att bryta i KBT. Det som eventuellt orsakade depressionen behöver inte vara det som gör att du fortsätter vara deprimerad. Depressionen vidmakthålls och kanske t om förvärras av att du hamnar i den här onda cirkeln.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4798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515491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ojektnamn">
    <p:spTree>
      <p:nvGrpSpPr>
        <p:cNvPr id="1" name=""/>
        <p:cNvGrpSpPr/>
        <p:nvPr/>
      </p:nvGrpSpPr>
      <p:grpSpPr>
        <a:xfrm>
          <a:off x="0" y="0"/>
          <a:ext cx="0" cy="0"/>
          <a:chOff x="0" y="0"/>
          <a:chExt cx="0" cy="0"/>
        </a:xfrm>
      </p:grpSpPr>
      <p:sp>
        <p:nvSpPr>
          <p:cNvPr id="3" name="Rektangel 2"/>
          <p:cNvSpPr/>
          <p:nvPr userDrawn="1"/>
        </p:nvSpPr>
        <p:spPr>
          <a:xfrm>
            <a:off x="0" y="0"/>
            <a:ext cx="9144000" cy="5143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pic>
        <p:nvPicPr>
          <p:cNvPr id="5"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431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era bildobjekt">
    <p:spTree>
      <p:nvGrpSpPr>
        <p:cNvPr id="1" name=""/>
        <p:cNvGrpSpPr/>
        <p:nvPr/>
      </p:nvGrpSpPr>
      <p:grpSpPr>
        <a:xfrm>
          <a:off x="0" y="0"/>
          <a:ext cx="0" cy="0"/>
          <a:chOff x="0" y="0"/>
          <a:chExt cx="0" cy="0"/>
        </a:xfrm>
      </p:grpSpPr>
      <p:sp>
        <p:nvSpPr>
          <p:cNvPr id="10" name="Platshållare för bild 2"/>
          <p:cNvSpPr>
            <a:spLocks noGrp="1"/>
          </p:cNvSpPr>
          <p:nvPr>
            <p:ph type="pic" idx="10"/>
          </p:nvPr>
        </p:nvSpPr>
        <p:spPr>
          <a:xfrm>
            <a:off x="4589467" y="549715"/>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1" name="Platshållare för bild 2"/>
          <p:cNvSpPr>
            <a:spLocks noGrp="1"/>
          </p:cNvSpPr>
          <p:nvPr>
            <p:ph type="pic" idx="11"/>
          </p:nvPr>
        </p:nvSpPr>
        <p:spPr>
          <a:xfrm>
            <a:off x="4589467" y="2571750"/>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8" name="Platshållare för bild 2"/>
          <p:cNvSpPr>
            <a:spLocks noGrp="1"/>
          </p:cNvSpPr>
          <p:nvPr>
            <p:ph type="pic" idx="1"/>
          </p:nvPr>
        </p:nvSpPr>
        <p:spPr>
          <a:xfrm>
            <a:off x="-2" y="549717"/>
            <a:ext cx="4587108"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9" name="Rubrik 1"/>
          <p:cNvSpPr>
            <a:spLocks noGrp="1"/>
          </p:cNvSpPr>
          <p:nvPr>
            <p:ph type="title"/>
          </p:nvPr>
        </p:nvSpPr>
        <p:spPr>
          <a:xfrm>
            <a:off x="534812" y="818940"/>
            <a:ext cx="5400000" cy="481258"/>
          </a:xfrm>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er me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9" name="Platshållare för bild 2"/>
          <p:cNvSpPr>
            <a:spLocks noGrp="1"/>
          </p:cNvSpPr>
          <p:nvPr>
            <p:ph type="pic" idx="1"/>
          </p:nvPr>
        </p:nvSpPr>
        <p:spPr>
          <a:xfrm>
            <a:off x="958915"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0" name="Platshållare för text 3"/>
          <p:cNvSpPr>
            <a:spLocks noGrp="1"/>
          </p:cNvSpPr>
          <p:nvPr>
            <p:ph type="body" sz="half" idx="2"/>
          </p:nvPr>
        </p:nvSpPr>
        <p:spPr>
          <a:xfrm>
            <a:off x="96061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Platshållare för bild 2"/>
          <p:cNvSpPr>
            <a:spLocks noGrp="1"/>
          </p:cNvSpPr>
          <p:nvPr>
            <p:ph type="pic" idx="10"/>
          </p:nvPr>
        </p:nvSpPr>
        <p:spPr>
          <a:xfrm>
            <a:off x="3407187"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Platshållare för bild 2"/>
          <p:cNvSpPr>
            <a:spLocks noGrp="1"/>
          </p:cNvSpPr>
          <p:nvPr>
            <p:ph type="pic" idx="11"/>
          </p:nvPr>
        </p:nvSpPr>
        <p:spPr>
          <a:xfrm>
            <a:off x="5855459"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4" name="Platshållare för text 3"/>
          <p:cNvSpPr>
            <a:spLocks noGrp="1"/>
          </p:cNvSpPr>
          <p:nvPr>
            <p:ph type="body" sz="half" idx="12"/>
          </p:nvPr>
        </p:nvSpPr>
        <p:spPr>
          <a:xfrm>
            <a:off x="3407188"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5" name="Platshållare för text 3"/>
          <p:cNvSpPr>
            <a:spLocks noGrp="1"/>
          </p:cNvSpPr>
          <p:nvPr>
            <p:ph type="body" sz="half" idx="13"/>
          </p:nvPr>
        </p:nvSpPr>
        <p:spPr>
          <a:xfrm>
            <a:off x="585546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rubrik">
    <p:spTree>
      <p:nvGrpSpPr>
        <p:cNvPr id="1" name=""/>
        <p:cNvGrpSpPr/>
        <p:nvPr/>
      </p:nvGrpSpPr>
      <p:grpSpPr>
        <a:xfrm>
          <a:off x="0" y="0"/>
          <a:ext cx="0" cy="0"/>
          <a:chOff x="0" y="0"/>
          <a:chExt cx="0" cy="0"/>
        </a:xfrm>
      </p:grpSpPr>
      <p:sp>
        <p:nvSpPr>
          <p:cNvPr id="11" name="Platshållare för bild 2"/>
          <p:cNvSpPr>
            <a:spLocks noGrp="1"/>
          </p:cNvSpPr>
          <p:nvPr>
            <p:ph type="pic" idx="1"/>
          </p:nvPr>
        </p:nvSpPr>
        <p:spPr>
          <a:xfrm>
            <a:off x="3194378" y="699544"/>
            <a:ext cx="5557307" cy="374441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Rubrik 1"/>
          <p:cNvSpPr>
            <a:spLocks noGrp="1"/>
          </p:cNvSpPr>
          <p:nvPr>
            <p:ph type="title" hasCustomPrompt="1"/>
          </p:nvPr>
        </p:nvSpPr>
        <p:spPr>
          <a:xfrm>
            <a:off x="324462" y="3143076"/>
            <a:ext cx="2087308" cy="481258"/>
          </a:xfrm>
        </p:spPr>
        <p:txBody>
          <a:bodyPr>
            <a:normAutofit/>
          </a:bodyPr>
          <a:lstStyle>
            <a:lvl1pPr>
              <a:defRPr sz="1600">
                <a:solidFill>
                  <a:schemeClr val="accent3"/>
                </a:solidFill>
              </a:defRPr>
            </a:lvl1pPr>
          </a:lstStyle>
          <a:p>
            <a:r>
              <a:rPr lang="sv-SE" sz="1800"/>
              <a:t>Bildrubrik</a:t>
            </a:r>
            <a:endParaRPr lang="sv-SE"/>
          </a:p>
        </p:txBody>
      </p:sp>
      <p:sp>
        <p:nvSpPr>
          <p:cNvPr id="13" name="Platshållare för text 3"/>
          <p:cNvSpPr>
            <a:spLocks noGrp="1"/>
          </p:cNvSpPr>
          <p:nvPr>
            <p:ph type="body" sz="half" idx="2"/>
          </p:nvPr>
        </p:nvSpPr>
        <p:spPr>
          <a:xfrm>
            <a:off x="319712" y="3651871"/>
            <a:ext cx="2592288" cy="232760"/>
          </a:xfrm>
          <a:prstGeom prst="rect">
            <a:avLst/>
          </a:prstGeom>
        </p:spPr>
        <p:txBody>
          <a:bodyPr/>
          <a:lstStyle>
            <a:lvl1pPr marL="0" indent="0" algn="l">
              <a:buNone/>
              <a:defRPr sz="800" i="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n">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sv-SE"/>
          </a:p>
        </p:txBody>
      </p:sp>
      <p:sp>
        <p:nvSpPr>
          <p:cNvPr id="3" name="Rectangle 5"/>
          <p:cNvSpPr>
            <a:spLocks noGrp="1" noChangeArrowheads="1"/>
          </p:cNvSpPr>
          <p:nvPr>
            <p:ph type="ftr" sz="quarter" idx="11"/>
          </p:nvPr>
        </p:nvSpPr>
        <p:spPr>
          <a:ln/>
        </p:spPr>
        <p:txBody>
          <a:bodyPr/>
          <a:lstStyle>
            <a:lvl1pPr>
              <a:defRPr/>
            </a:lvl1pPr>
          </a:lstStyle>
          <a:p>
            <a:pPr>
              <a:defRPr/>
            </a:pPr>
            <a:endParaRPr lang="sv-SE"/>
          </a:p>
        </p:txBody>
      </p:sp>
      <p:sp>
        <p:nvSpPr>
          <p:cNvPr id="4" name="Rectangle 6"/>
          <p:cNvSpPr>
            <a:spLocks noGrp="1" noChangeArrowheads="1"/>
          </p:cNvSpPr>
          <p:nvPr>
            <p:ph type="sldNum" sz="quarter" idx="12"/>
          </p:nvPr>
        </p:nvSpPr>
        <p:spPr>
          <a:ln/>
        </p:spPr>
        <p:txBody>
          <a:bodyPr/>
          <a:lstStyle>
            <a:lvl1pPr>
              <a:defRPr/>
            </a:lvl1pPr>
          </a:lstStyle>
          <a:p>
            <a:fld id="{C3BBA29B-31F1-4F2E-8951-A9FD850E32B1}" type="slidenum">
              <a:rPr lang="sv-SE" altLang="sv-SE"/>
              <a:pPr/>
              <a:t>‹#›</a:t>
            </a:fld>
            <a:endParaRPr lang="sv-SE" altLang="sv-SE"/>
          </a:p>
        </p:txBody>
      </p:sp>
    </p:spTree>
    <p:extLst>
      <p:ext uri="{BB962C8B-B14F-4D97-AF65-F5344CB8AC3E}">
        <p14:creationId xmlns:p14="http://schemas.microsoft.com/office/powerpoint/2010/main" val="64611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
    <p:spTree>
      <p:nvGrpSpPr>
        <p:cNvPr id="1" name=""/>
        <p:cNvGrpSpPr/>
        <p:nvPr/>
      </p:nvGrpSpPr>
      <p:grpSpPr>
        <a:xfrm>
          <a:off x="0" y="0"/>
          <a:ext cx="0" cy="0"/>
          <a:chOff x="0" y="0"/>
          <a:chExt cx="0" cy="0"/>
        </a:xfrm>
      </p:grpSpPr>
      <p:sp>
        <p:nvSpPr>
          <p:cNvPr id="25" name="Rektangel 24"/>
          <p:cNvSpPr/>
          <p:nvPr userDrawn="1"/>
        </p:nvSpPr>
        <p:spPr>
          <a:xfrm>
            <a:off x="0" y="0"/>
            <a:ext cx="9144000" cy="5143500"/>
          </a:xfrm>
          <a:prstGeom prst="rect">
            <a:avLst/>
          </a:prstGeom>
          <a:solidFill>
            <a:srgbClr val="1CA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sp>
        <p:nvSpPr>
          <p:cNvPr id="3" name="Underrubrik 2"/>
          <p:cNvSpPr>
            <a:spLocks noGrp="1"/>
          </p:cNvSpPr>
          <p:nvPr>
            <p:ph type="subTitle" idx="1"/>
          </p:nvPr>
        </p:nvSpPr>
        <p:spPr>
          <a:xfrm>
            <a:off x="1043609" y="1328374"/>
            <a:ext cx="576064" cy="288032"/>
          </a:xfrm>
          <a:prstGeom prst="rect">
            <a:avLst/>
          </a:prstGeom>
        </p:spPr>
        <p:txBody>
          <a:bodyPr tIns="0">
            <a:normAutofit/>
          </a:bodyPr>
          <a:lstStyle>
            <a:lvl1pPr marL="0" indent="0" algn="l">
              <a:buNone/>
              <a:defRPr sz="800" i="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ctrTitle"/>
          </p:nvPr>
        </p:nvSpPr>
        <p:spPr>
          <a:xfrm>
            <a:off x="1269102" y="951987"/>
            <a:ext cx="8127438" cy="614544"/>
          </a:xfrm>
        </p:spPr>
        <p:txBody>
          <a:bodyPr bIns="0">
            <a:noAutofit/>
          </a:bodyPr>
          <a:lstStyle>
            <a:lvl1pPr>
              <a:defRPr sz="5400">
                <a:solidFill>
                  <a:schemeClr val="bg1"/>
                </a:solidFill>
              </a:defRPr>
            </a:lvl1pPr>
          </a:lstStyle>
          <a:p>
            <a:r>
              <a:rPr lang="sv-SE" dirty="0" smtClean="0"/>
              <a:t>Klicka här för att ändra format</a:t>
            </a:r>
            <a:endParaRPr lang="sv-SE" dirty="0"/>
          </a:p>
        </p:txBody>
      </p:sp>
      <p:cxnSp>
        <p:nvCxnSpPr>
          <p:cNvPr id="29" name="Rak 28"/>
          <p:cNvCxnSpPr/>
          <p:nvPr userDrawn="1"/>
        </p:nvCxnSpPr>
        <p:spPr>
          <a:xfrm>
            <a:off x="332890" y="555526"/>
            <a:ext cx="8424937"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5"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grpSp>
        <p:nvGrpSpPr>
          <p:cNvPr id="4" name="Grupp 3"/>
          <p:cNvGrpSpPr/>
          <p:nvPr userDrawn="1"/>
        </p:nvGrpSpPr>
        <p:grpSpPr>
          <a:xfrm>
            <a:off x="332890" y="4587976"/>
            <a:ext cx="8424937" cy="288032"/>
            <a:chOff x="332887" y="4587974"/>
            <a:chExt cx="8424936" cy="288032"/>
          </a:xfrm>
        </p:grpSpPr>
        <p:cxnSp>
          <p:nvCxnSpPr>
            <p:cNvPr id="30" name="Rak 29"/>
            <p:cNvCxnSpPr/>
            <p:nvPr userDrawn="1"/>
          </p:nvCxnSpPr>
          <p:spPr>
            <a:xfrm>
              <a:off x="332887" y="4587974"/>
              <a:ext cx="8424936"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4" name="Rak 33"/>
            <p:cNvCxnSpPr/>
            <p:nvPr userDrawn="1"/>
          </p:nvCxnSpPr>
          <p:spPr>
            <a:xfrm>
              <a:off x="6403282" y="4587974"/>
              <a:ext cx="0" cy="288032"/>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7" name="textruta 36"/>
            <p:cNvSpPr txBox="1"/>
            <p:nvPr userDrawn="1"/>
          </p:nvSpPr>
          <p:spPr>
            <a:xfrm>
              <a:off x="6482191" y="4659982"/>
              <a:ext cx="184731" cy="184666"/>
            </a:xfrm>
            <a:prstGeom prst="rect">
              <a:avLst/>
            </a:prstGeom>
            <a:noFill/>
          </p:spPr>
          <p:txBody>
            <a:bodyPr wrap="none" rtlCol="0">
              <a:spAutoFit/>
            </a:bodyPr>
            <a:lstStyle/>
            <a:p>
              <a:endParaRPr lang="sv-SE" sz="600" dirty="0">
                <a:solidFill>
                  <a:srgbClr val="FFFFFF"/>
                </a:solidFill>
                <a:latin typeface="+mj-lt"/>
                <a:cs typeface="Apple Symbols"/>
              </a:endParaRPr>
            </a:p>
          </p:txBody>
        </p:sp>
      </p:grpSp>
      <p:sp>
        <p:nvSpPr>
          <p:cNvPr id="39" name="Rubrik 1"/>
          <p:cNvSpPr txBox="1">
            <a:spLocks/>
          </p:cNvSpPr>
          <p:nvPr userDrawn="1"/>
        </p:nvSpPr>
        <p:spPr>
          <a:xfrm>
            <a:off x="1043607" y="2911254"/>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pic>
        <p:nvPicPr>
          <p:cNvPr id="13"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rubrik">
    <p:spTree>
      <p:nvGrpSpPr>
        <p:cNvPr id="1" name=""/>
        <p:cNvGrpSpPr/>
        <p:nvPr/>
      </p:nvGrpSpPr>
      <p:grpSpPr>
        <a:xfrm>
          <a:off x="0" y="0"/>
          <a:ext cx="0" cy="0"/>
          <a:chOff x="0" y="0"/>
          <a:chExt cx="0" cy="0"/>
        </a:xfrm>
      </p:grpSpPr>
      <p:sp>
        <p:nvSpPr>
          <p:cNvPr id="3" name="Rektangel 2"/>
          <p:cNvSpPr>
            <a:spLocks noChangeArrowheads="1"/>
          </p:cNvSpPr>
          <p:nvPr userDrawn="1"/>
        </p:nvSpPr>
        <p:spPr bwMode="auto">
          <a:xfrm>
            <a:off x="0" y="0"/>
            <a:ext cx="9144000" cy="5143500"/>
          </a:xfrm>
          <a:prstGeom prst="rect">
            <a:avLst/>
          </a:prstGeom>
          <a:solidFill>
            <a:schemeClr val="bg1"/>
          </a:solidFill>
          <a:ln>
            <a:noFill/>
          </a:ln>
          <a:effectLst>
            <a:outerShdw blurRad="40000" dist="23000" dir="5400000" rotWithShape="0">
              <a:srgbClr val="000000">
                <a:alpha val="34998"/>
              </a:srgbClr>
            </a:outerShdw>
          </a:effectLst>
          <a:extLst/>
        </p:spPr>
        <p:txBody>
          <a:bodyPr anchor="ctr"/>
          <a:lstStyle/>
          <a:p>
            <a:pPr algn="ctr">
              <a:defRPr/>
            </a:pPr>
            <a:endParaRPr lang="sv-SE" dirty="0">
              <a:solidFill>
                <a:schemeClr val="bg1"/>
              </a:solidFill>
              <a:latin typeface="+mn-lt"/>
              <a:ea typeface="+mn-ea"/>
              <a:cs typeface="+mn-cs"/>
            </a:endParaRPr>
          </a:p>
        </p:txBody>
      </p:sp>
      <p:cxnSp>
        <p:nvCxnSpPr>
          <p:cNvPr id="5" name="Rak 4"/>
          <p:cNvCxnSpPr/>
          <p:nvPr userDrawn="1"/>
        </p:nvCxnSpPr>
        <p:spPr>
          <a:xfrm>
            <a:off x="1043612" y="179861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6" name="Rak 5"/>
          <p:cNvCxnSpPr/>
          <p:nvPr userDrawn="1"/>
        </p:nvCxnSpPr>
        <p:spPr>
          <a:xfrm>
            <a:off x="1043612" y="307580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1" name="Rubrik 1"/>
          <p:cNvSpPr>
            <a:spLocks noGrp="1"/>
          </p:cNvSpPr>
          <p:nvPr>
            <p:ph type="ctrTitle"/>
          </p:nvPr>
        </p:nvSpPr>
        <p:spPr>
          <a:xfrm>
            <a:off x="0" y="1798760"/>
            <a:ext cx="9144000" cy="864096"/>
          </a:xfrm>
        </p:spPr>
        <p:txBody>
          <a:bodyPr bIns="0">
            <a:noAutofit/>
          </a:bodyPr>
          <a:lstStyle>
            <a:lvl1pPr algn="ctr">
              <a:defRPr sz="3600">
                <a:solidFill>
                  <a:schemeClr val="accent3"/>
                </a:solidFill>
              </a:defRPr>
            </a:lvl1pPr>
          </a:lstStyle>
          <a:p>
            <a:r>
              <a:rPr lang="sv-SE" dirty="0" smtClean="0"/>
              <a:t>Klicka här för att ändra format</a:t>
            </a:r>
            <a:endParaRPr lang="sv-SE" dirty="0"/>
          </a:p>
        </p:txBody>
      </p:sp>
      <p:pic>
        <p:nvPicPr>
          <p:cNvPr id="8"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70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ra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05706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vänste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bild 2"/>
          <p:cNvSpPr>
            <a:spLocks noGrp="1"/>
          </p:cNvSpPr>
          <p:nvPr>
            <p:ph type="pic" idx="11"/>
          </p:nvPr>
        </p:nvSpPr>
        <p:spPr>
          <a:xfrm>
            <a:off x="4788028" y="1779663"/>
            <a:ext cx="3528393" cy="230425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Tree>
    <p:extLst>
      <p:ext uri="{BB962C8B-B14F-4D97-AF65-F5344CB8AC3E}">
        <p14:creationId xmlns:p14="http://schemas.microsoft.com/office/powerpoint/2010/main" val="173758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285750" indent="-285750" algn="l">
              <a:buFont typeface="Courier New"/>
              <a:buChar char="o"/>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360272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höger">
    <p:spTree>
      <p:nvGrpSpPr>
        <p:cNvPr id="1" name=""/>
        <p:cNvGrpSpPr/>
        <p:nvPr/>
      </p:nvGrpSpPr>
      <p:grpSpPr>
        <a:xfrm>
          <a:off x="0" y="0"/>
          <a:ext cx="0" cy="0"/>
          <a:chOff x="0" y="0"/>
          <a:chExt cx="0" cy="0"/>
        </a:xfrm>
      </p:grpSpPr>
      <p:sp>
        <p:nvSpPr>
          <p:cNvPr id="4" name="Rubrik 1"/>
          <p:cNvSpPr>
            <a:spLocks noGrp="1"/>
          </p:cNvSpPr>
          <p:nvPr>
            <p:ph type="title"/>
          </p:nvPr>
        </p:nvSpPr>
        <p:spPr>
          <a:xfrm>
            <a:off x="4624130" y="818940"/>
            <a:ext cx="5400000" cy="481258"/>
          </a:xfrm>
        </p:spPr>
        <p:txBody>
          <a:bodyPr/>
          <a:lstStyle/>
          <a:p>
            <a:r>
              <a:rPr lang="sv-SE"/>
              <a:t>Klicka här för att ändra format</a:t>
            </a:r>
          </a:p>
        </p:txBody>
      </p:sp>
      <p:sp>
        <p:nvSpPr>
          <p:cNvPr id="5" name="Underrubrik 2"/>
          <p:cNvSpPr>
            <a:spLocks noGrp="1"/>
          </p:cNvSpPr>
          <p:nvPr>
            <p:ph type="subTitle" idx="1"/>
          </p:nvPr>
        </p:nvSpPr>
        <p:spPr>
          <a:xfrm>
            <a:off x="4932043"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26963419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t textbloc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1763687" y="2139703"/>
            <a:ext cx="5250923" cy="826184"/>
          </a:xfrm>
          <a:prstGeom prst="rect">
            <a:avLst/>
          </a:prstGeom>
        </p:spPr>
        <p:txBody>
          <a:bodyPr tIns="0">
            <a:normAutofit/>
          </a:bodyPr>
          <a:lstStyle>
            <a:lvl1pPr marL="0" indent="0" algn="l">
              <a:buFontTx/>
              <a:buNone/>
              <a:defRPr sz="1800" b="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7047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äckande bild">
    <p:spTree>
      <p:nvGrpSpPr>
        <p:cNvPr id="1" name=""/>
        <p:cNvGrpSpPr/>
        <p:nvPr/>
      </p:nvGrpSpPr>
      <p:grpSpPr>
        <a:xfrm>
          <a:off x="0" y="0"/>
          <a:ext cx="0" cy="0"/>
          <a:chOff x="0" y="0"/>
          <a:chExt cx="0" cy="0"/>
        </a:xfrm>
      </p:grpSpPr>
      <p:sp>
        <p:nvSpPr>
          <p:cNvPr id="7" name="Platshållare för bild 2"/>
          <p:cNvSpPr>
            <a:spLocks noGrp="1"/>
          </p:cNvSpPr>
          <p:nvPr>
            <p:ph type="pic" idx="1"/>
          </p:nvPr>
        </p:nvSpPr>
        <p:spPr>
          <a:xfrm>
            <a:off x="3" y="549717"/>
            <a:ext cx="9155255"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2" name="Rubrik 1"/>
          <p:cNvSpPr>
            <a:spLocks noGrp="1"/>
          </p:cNvSpPr>
          <p:nvPr>
            <p:ph type="title"/>
          </p:nvPr>
        </p:nvSpPr>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34812" y="818940"/>
            <a:ext cx="5400000" cy="481258"/>
          </a:xfrm>
          <a:prstGeom prst="rect">
            <a:avLst/>
          </a:prstGeom>
          <a:ln>
            <a:noFill/>
          </a:ln>
        </p:spPr>
        <p:txBody>
          <a:bodyPr vert="horz" lIns="91440" tIns="45720" rIns="91440" bIns="45720" rtlCol="0" anchor="b">
            <a:normAutofit/>
          </a:bodyPr>
          <a:lstStyle/>
          <a:p>
            <a:r>
              <a:rPr lang="sv-SE" dirty="0" smtClean="0"/>
              <a:t>Klicka här för att ändra format</a:t>
            </a:r>
            <a:endParaRPr lang="sv-SE" dirty="0"/>
          </a:p>
        </p:txBody>
      </p:sp>
      <p:cxnSp>
        <p:nvCxnSpPr>
          <p:cNvPr id="14" name="Rak 13"/>
          <p:cNvCxnSpPr/>
          <p:nvPr userDrawn="1"/>
        </p:nvCxnSpPr>
        <p:spPr>
          <a:xfrm>
            <a:off x="332890" y="555526"/>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5" name="Rak 14"/>
          <p:cNvCxnSpPr/>
          <p:nvPr userDrawn="1"/>
        </p:nvCxnSpPr>
        <p:spPr>
          <a:xfrm>
            <a:off x="332890" y="4587974"/>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9" name="Rak 18"/>
          <p:cNvCxnSpPr/>
          <p:nvPr userDrawn="1"/>
        </p:nvCxnSpPr>
        <p:spPr>
          <a:xfrm>
            <a:off x="6403282" y="4587976"/>
            <a:ext cx="0" cy="288032"/>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1"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sp>
        <p:nvSpPr>
          <p:cNvPr id="23" name="Rubrik 1"/>
          <p:cNvSpPr txBox="1">
            <a:spLocks/>
          </p:cNvSpPr>
          <p:nvPr userDrawn="1"/>
        </p:nvSpPr>
        <p:spPr>
          <a:xfrm>
            <a:off x="683568" y="699543"/>
            <a:ext cx="3672409" cy="913306"/>
          </a:xfrm>
          <a:prstGeom prst="rect">
            <a:avLst/>
          </a:prstGeom>
        </p:spPr>
        <p:txBody>
          <a:bodyPr/>
          <a:lstStyle>
            <a:lvl1pPr algn="l" defTabSz="914400" rtl="0" eaLnBrk="1" latinLnBrk="0" hangingPunct="1">
              <a:spcBef>
                <a:spcPct val="0"/>
              </a:spcBef>
              <a:buNone/>
              <a:defRPr sz="2400" b="1" kern="1200">
                <a:solidFill>
                  <a:schemeClr val="accent1"/>
                </a:solidFill>
                <a:latin typeface="Tahoma" pitchFamily="34" charset="0"/>
                <a:ea typeface="Tahoma" pitchFamily="34" charset="0"/>
                <a:cs typeface="Tahoma" pitchFamily="34" charset="0"/>
              </a:defRPr>
            </a:lvl1pPr>
          </a:lstStyle>
          <a:p>
            <a:endParaRPr lang="sv-SE" i="1" dirty="0">
              <a:latin typeface="+mn-lt"/>
            </a:endParaRPr>
          </a:p>
        </p:txBody>
      </p:sp>
      <p:pic>
        <p:nvPicPr>
          <p:cNvPr id="8" name="Picture 2" descr="SLL_Gustavsberg_vardcentral_rgb"/>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49" r:id="rId2"/>
    <p:sldLayoutId id="2147483662" r:id="rId3"/>
    <p:sldLayoutId id="2147483667" r:id="rId4"/>
    <p:sldLayoutId id="2147483661" r:id="rId5"/>
    <p:sldLayoutId id="2147483657" r:id="rId6"/>
    <p:sldLayoutId id="2147483660" r:id="rId7"/>
    <p:sldLayoutId id="2147483659" r:id="rId8"/>
    <p:sldLayoutId id="2147483654" r:id="rId9"/>
    <p:sldLayoutId id="2147483650" r:id="rId10"/>
    <p:sldLayoutId id="2147483652" r:id="rId11"/>
    <p:sldLayoutId id="2147483655" r:id="rId12"/>
    <p:sldLayoutId id="2147483656" r:id="rId13"/>
    <p:sldLayoutId id="2147483668" r:id="rId14"/>
  </p:sldLayoutIdLst>
  <p:timing>
    <p:tnLst>
      <p:par>
        <p:cTn id="1" dur="indefinite" restart="never" nodeType="tmRoot"/>
      </p:par>
    </p:tnLst>
  </p:timing>
  <p:hf sldNum="0" hdr="0" ftr="0"/>
  <p:txStyles>
    <p:titleStyle>
      <a:lvl1pPr algn="l" defTabSz="914400" rtl="0" eaLnBrk="1" latinLnBrk="0" hangingPunct="1">
        <a:spcBef>
          <a:spcPct val="0"/>
        </a:spcBef>
        <a:buNone/>
        <a:defRPr sz="2400" b="1" i="0" kern="1200">
          <a:solidFill>
            <a:srgbClr val="1CA185"/>
          </a:solidFill>
          <a:latin typeface="+mj-lt"/>
          <a:ea typeface="Tahoma" pitchFamily="34" charset="0"/>
          <a:cs typeface="Georgia"/>
        </a:defRPr>
      </a:lvl1pPr>
    </p:titleStyle>
    <p:bodyStyle>
      <a:lvl1pPr marL="216000" marR="0" indent="-21600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1" kern="1200">
          <a:solidFill>
            <a:schemeClr val="accent3"/>
          </a:solidFill>
          <a:latin typeface="Georgia" pitchFamily="18" charset="0"/>
          <a:ea typeface="+mn-ea"/>
          <a:cs typeface="+mn-cs"/>
        </a:defRPr>
      </a:lvl1pPr>
      <a:lvl2pPr marL="432000" indent="-21600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2pPr>
      <a:lvl3pPr marL="630238" indent="-18415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3pPr>
      <a:lvl4pPr marL="806450" indent="-176213" algn="l" defTabSz="914400" rtl="0" eaLnBrk="1" latinLnBrk="0" hangingPunct="1">
        <a:spcBef>
          <a:spcPct val="20000"/>
        </a:spcBef>
        <a:buClr>
          <a:schemeClr val="accent1"/>
        </a:buClr>
        <a:buSzPct val="85000"/>
        <a:buFont typeface="Courier New"/>
        <a:buChar char="o"/>
        <a:defRPr sz="1000" kern="1200">
          <a:solidFill>
            <a:schemeClr val="accent3"/>
          </a:solidFill>
          <a:latin typeface="Georgia" pitchFamily="18" charset="0"/>
          <a:ea typeface="+mn-ea"/>
          <a:cs typeface="+mn-cs"/>
        </a:defRPr>
      </a:lvl4pPr>
      <a:lvl5pPr marL="984250" indent="-177800" algn="l" defTabSz="914400" rtl="0" eaLnBrk="1" latinLnBrk="0" hangingPunct="1">
        <a:spcBef>
          <a:spcPct val="20000"/>
        </a:spcBef>
        <a:buClr>
          <a:schemeClr val="accent1"/>
        </a:buClr>
        <a:buSzPct val="85000"/>
        <a:buFont typeface="Courier New"/>
        <a:buChar char="o"/>
        <a:defRPr sz="800" kern="1200">
          <a:solidFill>
            <a:schemeClr val="accent3"/>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ak 4"/>
          <p:cNvCxnSpPr/>
          <p:nvPr/>
        </p:nvCxnSpPr>
        <p:spPr>
          <a:xfrm>
            <a:off x="1043607" y="2413537"/>
            <a:ext cx="6840761"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6" name="Underrubrik 2"/>
          <p:cNvSpPr txBox="1">
            <a:spLocks/>
          </p:cNvSpPr>
          <p:nvPr/>
        </p:nvSpPr>
        <p:spPr>
          <a:xfrm>
            <a:off x="960563" y="2491277"/>
            <a:ext cx="5328592" cy="158233"/>
          </a:xfrm>
          <a:prstGeom prst="rect">
            <a:avLst/>
          </a:prstGeom>
        </p:spPr>
        <p:txBody>
          <a:bodyPr tIns="0">
            <a:normAutofit fontScale="92500" lnSpcReduction="20000"/>
          </a:bodyPr>
          <a:lstStyle>
            <a:lvl1pPr marL="0" marR="0" indent="0" algn="l" defTabSz="914400" rtl="0" eaLnBrk="1" fontAlgn="auto" latinLnBrk="0" hangingPunct="1">
              <a:lnSpc>
                <a:spcPct val="100000"/>
              </a:lnSpc>
              <a:spcBef>
                <a:spcPts val="960"/>
              </a:spcBef>
              <a:spcAft>
                <a:spcPts val="0"/>
              </a:spcAft>
              <a:buClr>
                <a:schemeClr val="accent1"/>
              </a:buClr>
              <a:buSzPct val="85000"/>
              <a:buFontTx/>
              <a:buNone/>
              <a:tabLst/>
              <a:defRPr sz="1000" b="0" i="0" kern="1200">
                <a:solidFill>
                  <a:srgbClr val="4D4F53"/>
                </a:solidFill>
                <a:latin typeface="+mj-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sv-SE" dirty="0"/>
          </a:p>
        </p:txBody>
      </p:sp>
      <p:sp>
        <p:nvSpPr>
          <p:cNvPr id="7" name="Rubrik 3"/>
          <p:cNvSpPr txBox="1">
            <a:spLocks/>
          </p:cNvSpPr>
          <p:nvPr/>
        </p:nvSpPr>
        <p:spPr>
          <a:xfrm>
            <a:off x="933618" y="411510"/>
            <a:ext cx="6950750" cy="481258"/>
          </a:xfrm>
          <a:prstGeom prst="rect">
            <a:avLst/>
          </a:prstGeom>
        </p:spPr>
        <p:txBody>
          <a:bodyPr/>
          <a:lstStyle>
            <a:lvl1pPr algn="l" defTabSz="914400" rtl="0" eaLnBrk="1" latinLnBrk="0" hangingPunct="1">
              <a:spcBef>
                <a:spcPct val="0"/>
              </a:spcBef>
              <a:buNone/>
              <a:defRPr sz="2400" b="1" i="0" kern="1200">
                <a:solidFill>
                  <a:schemeClr val="accent1"/>
                </a:solidFill>
                <a:latin typeface="+mj-lt"/>
                <a:ea typeface="Tahoma" pitchFamily="34" charset="0"/>
                <a:cs typeface="Georgia"/>
              </a:defRPr>
            </a:lvl1pPr>
          </a:lstStyle>
          <a:p>
            <a:endParaRPr lang="sv-SE" sz="4000" dirty="0" smtClean="0"/>
          </a:p>
          <a:p>
            <a:r>
              <a:rPr lang="sv-SE" dirty="0"/>
              <a:t>Hitta engagemang när livet känns tungt – råd och tekniker vid nedstämdhet och depression </a:t>
            </a:r>
          </a:p>
          <a:p>
            <a:endParaRPr lang="sv-SE" i="1" dirty="0" smtClean="0">
              <a:solidFill>
                <a:srgbClr val="1CA185"/>
              </a:solidFill>
            </a:endParaRPr>
          </a:p>
          <a:p>
            <a:r>
              <a:rPr lang="sv-SE" i="1" dirty="0" smtClean="0">
                <a:solidFill>
                  <a:srgbClr val="1CA185"/>
                </a:solidFill>
              </a:rPr>
              <a:t>Namn, titel, mottagning</a:t>
            </a:r>
          </a:p>
        </p:txBody>
      </p:sp>
    </p:spTree>
    <p:extLst>
      <p:ext uri="{BB962C8B-B14F-4D97-AF65-F5344CB8AC3E}">
        <p14:creationId xmlns:p14="http://schemas.microsoft.com/office/powerpoint/2010/main" val="243557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KBT – Kognitiv beteendeterapi</a:t>
            </a:r>
            <a:endParaRPr lang="sv-SE" dirty="0"/>
          </a:p>
        </p:txBody>
      </p:sp>
      <p:sp>
        <p:nvSpPr>
          <p:cNvPr id="3" name="Underrubrik 2"/>
          <p:cNvSpPr>
            <a:spLocks noGrp="1"/>
          </p:cNvSpPr>
          <p:nvPr>
            <p:ph type="subTitle" idx="1"/>
          </p:nvPr>
        </p:nvSpPr>
        <p:spPr>
          <a:xfrm>
            <a:off x="2824929" y="1486726"/>
            <a:ext cx="3369236" cy="705618"/>
          </a:xfrm>
          <a:solidFill>
            <a:schemeClr val="accent1">
              <a:lumMod val="20000"/>
              <a:lumOff val="80000"/>
            </a:schemeClr>
          </a:solidFill>
        </p:spPr>
        <p:txBody>
          <a:bodyPr/>
          <a:lstStyle/>
          <a:p>
            <a:pPr marL="0" indent="0" algn="ctr">
              <a:buNone/>
            </a:pPr>
            <a:r>
              <a:rPr lang="sv-SE" sz="3200" b="1" dirty="0" smtClean="0">
                <a:solidFill>
                  <a:srgbClr val="FF0000"/>
                </a:solidFill>
              </a:rPr>
              <a:t>KÄNSLA</a:t>
            </a:r>
            <a:endParaRPr lang="sv-SE" sz="3200" b="1" dirty="0">
              <a:solidFill>
                <a:srgbClr val="FF0000"/>
              </a:solidFill>
            </a:endParaRPr>
          </a:p>
        </p:txBody>
      </p:sp>
      <p:sp>
        <p:nvSpPr>
          <p:cNvPr id="6" name="Underrubrik 2"/>
          <p:cNvSpPr txBox="1">
            <a:spLocks/>
          </p:cNvSpPr>
          <p:nvPr/>
        </p:nvSpPr>
        <p:spPr>
          <a:xfrm>
            <a:off x="5397900" y="3618097"/>
            <a:ext cx="3369236" cy="705618"/>
          </a:xfrm>
          <a:prstGeom prst="rect">
            <a:avLst/>
          </a:prstGeom>
          <a:solidFill>
            <a:schemeClr val="accent1">
              <a:lumMod val="20000"/>
              <a:lumOff val="80000"/>
            </a:schemeClr>
          </a:solidFill>
        </p:spPr>
        <p:txBody>
          <a:bodyPr tIns="0">
            <a:normAutofit/>
          </a:bodyPr>
          <a:lstStyle>
            <a:lvl1pPr marL="285750" marR="0" indent="-28575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0" kern="1200">
                <a:solidFill>
                  <a:schemeClr val="accent3"/>
                </a:solidFill>
                <a:latin typeface="+mn-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indent="0" algn="ctr">
              <a:buFont typeface="Courier New"/>
              <a:buNone/>
            </a:pPr>
            <a:r>
              <a:rPr lang="sv-SE" sz="3200" b="1" dirty="0" smtClean="0">
                <a:solidFill>
                  <a:srgbClr val="FF0000"/>
                </a:solidFill>
              </a:rPr>
              <a:t>BETEENDE</a:t>
            </a:r>
            <a:endParaRPr lang="sv-SE" sz="3200" b="1" dirty="0">
              <a:solidFill>
                <a:srgbClr val="FF0000"/>
              </a:solidFill>
            </a:endParaRPr>
          </a:p>
        </p:txBody>
      </p:sp>
      <p:sp>
        <p:nvSpPr>
          <p:cNvPr id="7" name="Underrubrik 2"/>
          <p:cNvSpPr txBox="1">
            <a:spLocks/>
          </p:cNvSpPr>
          <p:nvPr/>
        </p:nvSpPr>
        <p:spPr>
          <a:xfrm>
            <a:off x="344968" y="3544502"/>
            <a:ext cx="3369236" cy="705618"/>
          </a:xfrm>
          <a:prstGeom prst="rect">
            <a:avLst/>
          </a:prstGeom>
          <a:solidFill>
            <a:schemeClr val="accent1">
              <a:lumMod val="20000"/>
              <a:lumOff val="80000"/>
            </a:schemeClr>
          </a:solidFill>
        </p:spPr>
        <p:txBody>
          <a:bodyPr tIns="0">
            <a:normAutofit/>
          </a:bodyPr>
          <a:lstStyle>
            <a:lvl1pPr marL="285750" marR="0" indent="-28575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0" kern="1200">
                <a:solidFill>
                  <a:schemeClr val="accent3"/>
                </a:solidFill>
                <a:latin typeface="+mn-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indent="0" algn="ctr">
              <a:buFont typeface="Courier New"/>
              <a:buNone/>
            </a:pPr>
            <a:r>
              <a:rPr lang="sv-SE" sz="3200" b="1" dirty="0" smtClean="0">
                <a:solidFill>
                  <a:srgbClr val="FF0000"/>
                </a:solidFill>
              </a:rPr>
              <a:t>TANKE</a:t>
            </a:r>
            <a:endParaRPr lang="sv-SE" sz="3200" b="1" dirty="0">
              <a:solidFill>
                <a:srgbClr val="FF0000"/>
              </a:solidFill>
            </a:endParaRPr>
          </a:p>
        </p:txBody>
      </p:sp>
      <p:sp>
        <p:nvSpPr>
          <p:cNvPr id="12" name="Vänster-höger-pil 11"/>
          <p:cNvSpPr/>
          <p:nvPr/>
        </p:nvSpPr>
        <p:spPr>
          <a:xfrm>
            <a:off x="3947976" y="3654995"/>
            <a:ext cx="1216152" cy="484632"/>
          </a:xfrm>
          <a:prstGeom prst="lef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err="1" smtClean="0"/>
          </a:p>
        </p:txBody>
      </p:sp>
      <p:sp>
        <p:nvSpPr>
          <p:cNvPr id="13" name="Vänster-höger-pil 12"/>
          <p:cNvSpPr/>
          <p:nvPr/>
        </p:nvSpPr>
        <p:spPr>
          <a:xfrm rot="3235290">
            <a:off x="5326736" y="2626107"/>
            <a:ext cx="1216152" cy="484632"/>
          </a:xfrm>
          <a:prstGeom prst="lef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err="1" smtClean="0"/>
          </a:p>
        </p:txBody>
      </p:sp>
      <p:sp>
        <p:nvSpPr>
          <p:cNvPr id="14" name="Vänster-höger-pil 13"/>
          <p:cNvSpPr/>
          <p:nvPr/>
        </p:nvSpPr>
        <p:spPr>
          <a:xfrm rot="7084087">
            <a:off x="2626736" y="2601056"/>
            <a:ext cx="1216152" cy="484632"/>
          </a:xfrm>
          <a:prstGeom prst="lef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err="1" smtClean="0"/>
          </a:p>
        </p:txBody>
      </p:sp>
    </p:spTree>
    <p:extLst>
      <p:ext uri="{BB962C8B-B14F-4D97-AF65-F5344CB8AC3E}">
        <p14:creationId xmlns:p14="http://schemas.microsoft.com/office/powerpoint/2010/main" val="4557982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483518"/>
            <a:ext cx="7704856" cy="697282"/>
          </a:xfrm>
        </p:spPr>
        <p:txBody>
          <a:bodyPr>
            <a:normAutofit/>
          </a:bodyPr>
          <a:lstStyle/>
          <a:p>
            <a:r>
              <a:rPr lang="sv-SE" dirty="0"/>
              <a:t>Vi gör det som fungerar på kort </a:t>
            </a:r>
            <a:r>
              <a:rPr lang="sv-SE" dirty="0" smtClean="0"/>
              <a:t>sikt</a:t>
            </a:r>
            <a:endParaRPr lang="sv-SE" dirty="0"/>
          </a:p>
        </p:txBody>
      </p:sp>
      <p:sp>
        <p:nvSpPr>
          <p:cNvPr id="3" name="Underrubrik 2"/>
          <p:cNvSpPr>
            <a:spLocks noGrp="1"/>
          </p:cNvSpPr>
          <p:nvPr>
            <p:ph type="subTitle" idx="1"/>
          </p:nvPr>
        </p:nvSpPr>
        <p:spPr/>
        <p:txBody>
          <a:bodyPr/>
          <a:lstStyle/>
          <a:p>
            <a:endParaRPr lang="sv-SE"/>
          </a:p>
        </p:txBody>
      </p:sp>
      <p:graphicFrame>
        <p:nvGraphicFramePr>
          <p:cNvPr id="4" name="Tabell 3"/>
          <p:cNvGraphicFramePr>
            <a:graphicFrameLocks noGrp="1"/>
          </p:cNvGraphicFramePr>
          <p:nvPr>
            <p:extLst>
              <p:ext uri="{D42A27DB-BD31-4B8C-83A1-F6EECF244321}">
                <p14:modId xmlns:p14="http://schemas.microsoft.com/office/powerpoint/2010/main" val="275131762"/>
              </p:ext>
            </p:extLst>
          </p:nvPr>
        </p:nvGraphicFramePr>
        <p:xfrm>
          <a:off x="251520" y="1300198"/>
          <a:ext cx="8568952" cy="3215768"/>
        </p:xfrm>
        <a:graphic>
          <a:graphicData uri="http://schemas.openxmlformats.org/drawingml/2006/table">
            <a:tbl>
              <a:tblPr firstRow="1" bandRow="1">
                <a:tableStyleId>{5C22544A-7EE6-4342-B048-85BDC9FD1C3A}</a:tableStyleId>
              </a:tblPr>
              <a:tblGrid>
                <a:gridCol w="2142238">
                  <a:extLst>
                    <a:ext uri="{9D8B030D-6E8A-4147-A177-3AD203B41FA5}">
                      <a16:colId xmlns:a16="http://schemas.microsoft.com/office/drawing/2014/main" val="3770093268"/>
                    </a:ext>
                  </a:extLst>
                </a:gridCol>
                <a:gridCol w="2142238">
                  <a:extLst>
                    <a:ext uri="{9D8B030D-6E8A-4147-A177-3AD203B41FA5}">
                      <a16:colId xmlns:a16="http://schemas.microsoft.com/office/drawing/2014/main" val="1652498206"/>
                    </a:ext>
                  </a:extLst>
                </a:gridCol>
                <a:gridCol w="2142238">
                  <a:extLst>
                    <a:ext uri="{9D8B030D-6E8A-4147-A177-3AD203B41FA5}">
                      <a16:colId xmlns:a16="http://schemas.microsoft.com/office/drawing/2014/main" val="1296194508"/>
                    </a:ext>
                  </a:extLst>
                </a:gridCol>
                <a:gridCol w="2142238">
                  <a:extLst>
                    <a:ext uri="{9D8B030D-6E8A-4147-A177-3AD203B41FA5}">
                      <a16:colId xmlns:a16="http://schemas.microsoft.com/office/drawing/2014/main" val="2017323621"/>
                    </a:ext>
                  </a:extLst>
                </a:gridCol>
              </a:tblGrid>
              <a:tr h="735201">
                <a:tc>
                  <a:txBody>
                    <a:bodyPr/>
                    <a:lstStyle/>
                    <a:p>
                      <a:pPr algn="ctr"/>
                      <a:r>
                        <a:rPr lang="sv-SE" dirty="0" smtClean="0"/>
                        <a:t>Situation &amp; känsla</a:t>
                      </a:r>
                      <a:endParaRPr lang="sv-SE" dirty="0"/>
                    </a:p>
                  </a:txBody>
                  <a:tcPr/>
                </a:tc>
                <a:tc>
                  <a:txBody>
                    <a:bodyPr/>
                    <a:lstStyle/>
                    <a:p>
                      <a:pPr algn="ctr"/>
                      <a:r>
                        <a:rPr lang="sv-SE" dirty="0" smtClean="0"/>
                        <a:t>Tanke och beteende</a:t>
                      </a:r>
                      <a:endParaRPr lang="sv-SE" dirty="0"/>
                    </a:p>
                  </a:txBody>
                  <a:tcPr/>
                </a:tc>
                <a:tc>
                  <a:txBody>
                    <a:bodyPr/>
                    <a:lstStyle/>
                    <a:p>
                      <a:pPr algn="ctr"/>
                      <a:r>
                        <a:rPr lang="sv-SE" dirty="0" smtClean="0"/>
                        <a:t>Konsekvens</a:t>
                      </a:r>
                    </a:p>
                    <a:p>
                      <a:pPr algn="ctr"/>
                      <a:r>
                        <a:rPr lang="sv-SE" dirty="0" smtClean="0"/>
                        <a:t>KORT SIKT</a:t>
                      </a:r>
                      <a:endParaRPr lang="sv-SE" dirty="0"/>
                    </a:p>
                  </a:txBody>
                  <a:tcPr/>
                </a:tc>
                <a:tc>
                  <a:txBody>
                    <a:bodyPr/>
                    <a:lstStyle/>
                    <a:p>
                      <a:pPr algn="ctr"/>
                      <a:r>
                        <a:rPr lang="sv-SE" dirty="0" smtClean="0"/>
                        <a:t>Konsekvens </a:t>
                      </a:r>
                    </a:p>
                    <a:p>
                      <a:pPr algn="ctr"/>
                      <a:r>
                        <a:rPr lang="sv-SE" dirty="0" smtClean="0"/>
                        <a:t>LÅNG SIKT</a:t>
                      </a:r>
                      <a:endParaRPr lang="sv-SE" dirty="0"/>
                    </a:p>
                  </a:txBody>
                  <a:tcPr/>
                </a:tc>
                <a:extLst>
                  <a:ext uri="{0D108BD9-81ED-4DB2-BD59-A6C34878D82A}">
                    <a16:rowId xmlns:a16="http://schemas.microsoft.com/office/drawing/2014/main" val="704302181"/>
                  </a:ext>
                </a:extLst>
              </a:tr>
              <a:tr h="2480567">
                <a:tc>
                  <a:txBody>
                    <a:bodyPr/>
                    <a:lstStyle/>
                    <a:p>
                      <a:pPr algn="ctr"/>
                      <a:endParaRPr lang="sv-SE" sz="1700" dirty="0" smtClean="0"/>
                    </a:p>
                    <a:p>
                      <a:pPr algn="ctr"/>
                      <a:r>
                        <a:rPr lang="sv-SE" sz="1700" dirty="0" smtClean="0"/>
                        <a:t>Deppig</a:t>
                      </a:r>
                    </a:p>
                    <a:p>
                      <a:pPr algn="ctr"/>
                      <a:r>
                        <a:rPr lang="sv-SE" sz="1700" dirty="0" smtClean="0"/>
                        <a:t>Ingen lust</a:t>
                      </a:r>
                    </a:p>
                    <a:p>
                      <a:pPr algn="ctr"/>
                      <a:r>
                        <a:rPr lang="sv-SE" sz="1700" dirty="0" smtClean="0"/>
                        <a:t>Ingen</a:t>
                      </a:r>
                      <a:r>
                        <a:rPr lang="sv-SE" sz="1700" baseline="0" dirty="0" smtClean="0"/>
                        <a:t> energi</a:t>
                      </a:r>
                    </a:p>
                    <a:p>
                      <a:pPr algn="ctr"/>
                      <a:r>
                        <a:rPr lang="sv-SE" sz="1700" baseline="0" dirty="0" smtClean="0"/>
                        <a:t>Orolig</a:t>
                      </a:r>
                    </a:p>
                    <a:p>
                      <a:pPr algn="ctr"/>
                      <a:r>
                        <a:rPr lang="sv-SE" sz="1700" baseline="0" dirty="0" smtClean="0"/>
                        <a:t>Trött</a:t>
                      </a:r>
                    </a:p>
                    <a:p>
                      <a:pPr algn="ctr"/>
                      <a:r>
                        <a:rPr lang="sv-SE" sz="1700" baseline="0" dirty="0" smtClean="0"/>
                        <a:t>Misslyckad</a:t>
                      </a:r>
                      <a:endParaRPr lang="sv-SE" sz="1700" dirty="0" smtClean="0"/>
                    </a:p>
                    <a:p>
                      <a:pPr algn="ctr"/>
                      <a:endParaRPr lang="sv-SE" sz="1700" dirty="0" smtClean="0"/>
                    </a:p>
                    <a:p>
                      <a:pPr algn="ctr"/>
                      <a:endParaRPr lang="sv-SE" sz="1700" dirty="0"/>
                    </a:p>
                  </a:txBody>
                  <a:tcPr/>
                </a:tc>
                <a:tc>
                  <a:txBody>
                    <a:bodyPr/>
                    <a:lstStyle/>
                    <a:p>
                      <a:pPr algn="ctr"/>
                      <a:endParaRPr lang="sv-SE" sz="1700" dirty="0" smtClean="0"/>
                    </a:p>
                    <a:p>
                      <a:pPr algn="ctr"/>
                      <a:r>
                        <a:rPr lang="sv-SE" sz="1700" dirty="0" smtClean="0"/>
                        <a:t>”Det är meningslöst”</a:t>
                      </a:r>
                    </a:p>
                    <a:p>
                      <a:pPr algn="ctr"/>
                      <a:endParaRPr lang="sv-SE" sz="1700" dirty="0" smtClean="0"/>
                    </a:p>
                    <a:p>
                      <a:pPr algn="ctr"/>
                      <a:r>
                        <a:rPr lang="sv-SE" sz="1700" dirty="0" smtClean="0"/>
                        <a:t>Drar sig</a:t>
                      </a:r>
                      <a:r>
                        <a:rPr lang="sv-SE" sz="1700" baseline="0" dirty="0" smtClean="0"/>
                        <a:t> undan</a:t>
                      </a:r>
                      <a:endParaRPr lang="sv-SE" sz="1700" dirty="0" smtClean="0"/>
                    </a:p>
                    <a:p>
                      <a:pPr algn="ctr"/>
                      <a:r>
                        <a:rPr lang="sv-SE" sz="1700" dirty="0" smtClean="0"/>
                        <a:t>Vilar</a:t>
                      </a:r>
                    </a:p>
                    <a:p>
                      <a:pPr algn="ctr"/>
                      <a:r>
                        <a:rPr lang="sv-SE" sz="1700" dirty="0" smtClean="0"/>
                        <a:t>Grubblar</a:t>
                      </a:r>
                    </a:p>
                    <a:p>
                      <a:pPr algn="ctr"/>
                      <a:r>
                        <a:rPr lang="sv-SE" sz="1700" dirty="0" smtClean="0"/>
                        <a:t>Ser på TV/Iphone</a:t>
                      </a:r>
                      <a:endParaRPr lang="sv-SE" sz="1700" dirty="0"/>
                    </a:p>
                  </a:txBody>
                  <a:tcPr/>
                </a:tc>
                <a:tc>
                  <a:txBody>
                    <a:bodyPr/>
                    <a:lstStyle/>
                    <a:p>
                      <a:pPr algn="ctr"/>
                      <a:endParaRPr lang="sv-SE" sz="1700" b="1" dirty="0" smtClean="0">
                        <a:solidFill>
                          <a:srgbClr val="00B050"/>
                        </a:solidFill>
                      </a:endParaRPr>
                    </a:p>
                    <a:p>
                      <a:pPr algn="ctr"/>
                      <a:r>
                        <a:rPr lang="sv-SE" sz="1700" b="1" dirty="0" smtClean="0">
                          <a:solidFill>
                            <a:srgbClr val="00B050"/>
                          </a:solidFill>
                        </a:rPr>
                        <a:t>KÄNNS SKÖNT I STUNDEN</a:t>
                      </a:r>
                    </a:p>
                    <a:p>
                      <a:pPr algn="ctr"/>
                      <a:endParaRPr lang="sv-SE" sz="1700" b="1" dirty="0" smtClean="0">
                        <a:solidFill>
                          <a:srgbClr val="00B050"/>
                        </a:solidFill>
                      </a:endParaRPr>
                    </a:p>
                    <a:p>
                      <a:pPr algn="ctr"/>
                      <a:r>
                        <a:rPr lang="sv-SE" sz="1700" b="1" dirty="0" smtClean="0">
                          <a:solidFill>
                            <a:srgbClr val="00B050"/>
                          </a:solidFill>
                        </a:rPr>
                        <a:t>SLIPPER EGNA OCH ANDRAS KRAV</a:t>
                      </a:r>
                      <a:endParaRPr lang="sv-SE" sz="1700" b="1" dirty="0">
                        <a:solidFill>
                          <a:srgbClr val="00B050"/>
                        </a:solidFill>
                      </a:endParaRPr>
                    </a:p>
                  </a:txBody>
                  <a:tcPr/>
                </a:tc>
                <a:tc>
                  <a:txBody>
                    <a:bodyPr/>
                    <a:lstStyle/>
                    <a:p>
                      <a:pPr algn="ctr"/>
                      <a:endParaRPr lang="sv-SE" sz="1700" b="1" dirty="0" smtClean="0">
                        <a:solidFill>
                          <a:schemeClr val="accent1">
                            <a:lumMod val="75000"/>
                          </a:schemeClr>
                        </a:solidFill>
                      </a:endParaRPr>
                    </a:p>
                    <a:p>
                      <a:pPr algn="ctr"/>
                      <a:r>
                        <a:rPr lang="sv-SE" sz="1700" b="1" dirty="0" smtClean="0">
                          <a:solidFill>
                            <a:schemeClr val="accent1">
                              <a:lumMod val="75000"/>
                            </a:schemeClr>
                          </a:solidFill>
                        </a:rPr>
                        <a:t>ÖKAD</a:t>
                      </a:r>
                      <a:r>
                        <a:rPr lang="sv-SE" sz="1700" b="1" baseline="0" dirty="0" smtClean="0">
                          <a:solidFill>
                            <a:schemeClr val="accent1">
                              <a:lumMod val="75000"/>
                            </a:schemeClr>
                          </a:solidFill>
                        </a:rPr>
                        <a:t> ORO</a:t>
                      </a:r>
                    </a:p>
                    <a:p>
                      <a:pPr algn="ctr"/>
                      <a:endParaRPr lang="sv-SE" sz="1700" b="1" baseline="0" dirty="0" smtClean="0">
                        <a:solidFill>
                          <a:schemeClr val="accent1">
                            <a:lumMod val="75000"/>
                          </a:schemeClr>
                        </a:solidFill>
                      </a:endParaRPr>
                    </a:p>
                    <a:p>
                      <a:pPr algn="ctr"/>
                      <a:r>
                        <a:rPr lang="sv-SE" sz="1700" b="1" baseline="0" dirty="0" smtClean="0">
                          <a:solidFill>
                            <a:schemeClr val="accent1">
                              <a:lumMod val="75000"/>
                            </a:schemeClr>
                          </a:solidFill>
                        </a:rPr>
                        <a:t>ÖKAD KÄNSLA AV MISSLYCKANDE</a:t>
                      </a:r>
                    </a:p>
                    <a:p>
                      <a:pPr algn="ctr"/>
                      <a:endParaRPr lang="sv-SE" sz="1700" b="1" baseline="0" dirty="0" smtClean="0">
                        <a:solidFill>
                          <a:schemeClr val="accent1">
                            <a:lumMod val="75000"/>
                          </a:schemeClr>
                        </a:solidFill>
                      </a:endParaRPr>
                    </a:p>
                    <a:p>
                      <a:pPr algn="ctr"/>
                      <a:r>
                        <a:rPr lang="sv-SE" sz="1700" b="1" baseline="0" dirty="0" smtClean="0">
                          <a:solidFill>
                            <a:schemeClr val="accent1">
                              <a:lumMod val="75000"/>
                            </a:schemeClr>
                          </a:solidFill>
                        </a:rPr>
                        <a:t>NEDSTÄMDHET</a:t>
                      </a:r>
                    </a:p>
                    <a:p>
                      <a:pPr algn="ctr"/>
                      <a:r>
                        <a:rPr lang="sv-SE" sz="1700" b="1" baseline="0" dirty="0" smtClean="0">
                          <a:solidFill>
                            <a:schemeClr val="accent1">
                              <a:lumMod val="75000"/>
                            </a:schemeClr>
                          </a:solidFill>
                        </a:rPr>
                        <a:t>TRÖTTHET</a:t>
                      </a:r>
                    </a:p>
                  </a:txBody>
                  <a:tcPr/>
                </a:tc>
                <a:extLst>
                  <a:ext uri="{0D108BD9-81ED-4DB2-BD59-A6C34878D82A}">
                    <a16:rowId xmlns:a16="http://schemas.microsoft.com/office/drawing/2014/main" val="620439664"/>
                  </a:ext>
                </a:extLst>
              </a:tr>
            </a:tbl>
          </a:graphicData>
        </a:graphic>
      </p:graphicFrame>
    </p:spTree>
    <p:extLst>
      <p:ext uri="{BB962C8B-B14F-4D97-AF65-F5344CB8AC3E}">
        <p14:creationId xmlns:p14="http://schemas.microsoft.com/office/powerpoint/2010/main" val="22787062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323528" y="3219822"/>
            <a:ext cx="8127438" cy="614544"/>
          </a:xfrm>
        </p:spPr>
        <p:txBody>
          <a:bodyPr/>
          <a:lstStyle/>
          <a:p>
            <a:r>
              <a:rPr lang="sv-SE" altLang="sv-SE" dirty="0"/>
              <a:t>Vad kan man göra för att ta sig ur nedstämdhet och depression?</a:t>
            </a:r>
          </a:p>
        </p:txBody>
      </p:sp>
    </p:spTree>
    <p:extLst>
      <p:ext uri="{BB962C8B-B14F-4D97-AF65-F5344CB8AC3E}">
        <p14:creationId xmlns:p14="http://schemas.microsoft.com/office/powerpoint/2010/main" val="2300737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568046"/>
            <a:ext cx="8208912" cy="481258"/>
          </a:xfrm>
        </p:spPr>
        <p:txBody>
          <a:bodyPr>
            <a:normAutofit fontScale="90000"/>
          </a:bodyPr>
          <a:lstStyle/>
          <a:p>
            <a:r>
              <a:rPr lang="sv-SE" dirty="0" smtClean="0"/>
              <a:t>Bryta den onda cirkeln genom alternativa beteenden</a:t>
            </a:r>
            <a:endParaRPr lang="sv-SE" dirty="0"/>
          </a:p>
        </p:txBody>
      </p:sp>
      <p:sp>
        <p:nvSpPr>
          <p:cNvPr id="6" name="Text Box 6"/>
          <p:cNvSpPr txBox="1">
            <a:spLocks noChangeArrowheads="1"/>
          </p:cNvSpPr>
          <p:nvPr/>
        </p:nvSpPr>
        <p:spPr bwMode="auto">
          <a:xfrm>
            <a:off x="2209919" y="1048941"/>
            <a:ext cx="4464496" cy="634962"/>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Bakomliggande </a:t>
            </a:r>
            <a:r>
              <a:rPr lang="sv-SE" altLang="sv-SE" sz="1200" b="1" dirty="0" smtClean="0">
                <a:latin typeface="Verdana" panose="020B0604030504040204" pitchFamily="34" charset="0"/>
              </a:rPr>
              <a:t>faktorer</a:t>
            </a:r>
            <a:endParaRPr lang="sv-SE" altLang="sv-SE" sz="1200" dirty="0">
              <a:latin typeface="Verdana" panose="020B0604030504040204" pitchFamily="34" charset="0"/>
            </a:endParaRPr>
          </a:p>
          <a:p>
            <a:pPr algn="ctr">
              <a:buClrTx/>
              <a:buFontTx/>
              <a:buNone/>
            </a:pPr>
            <a:r>
              <a:rPr lang="sv-SE" altLang="sv-SE" sz="1200" dirty="0">
                <a:latin typeface="Verdana" panose="020B0604030504040204" pitchFamily="34" charset="0"/>
              </a:rPr>
              <a:t>stressande livshändelse: förlust, stor förändring, långvarig </a:t>
            </a:r>
            <a:r>
              <a:rPr lang="sv-SE" altLang="sv-SE" sz="1200" dirty="0" smtClean="0">
                <a:latin typeface="Verdana" panose="020B0604030504040204" pitchFamily="34" charset="0"/>
              </a:rPr>
              <a:t>stress.</a:t>
            </a:r>
            <a:endParaRPr lang="sv-SE" altLang="sv-SE" sz="1200" dirty="0">
              <a:latin typeface="Verdana" panose="020B0604030504040204" pitchFamily="34" charset="0"/>
            </a:endParaRPr>
          </a:p>
        </p:txBody>
      </p:sp>
      <p:sp>
        <p:nvSpPr>
          <p:cNvPr id="7" name="Text Box 11"/>
          <p:cNvSpPr txBox="1">
            <a:spLocks noChangeArrowheads="1"/>
          </p:cNvSpPr>
          <p:nvPr/>
        </p:nvSpPr>
        <p:spPr bwMode="auto">
          <a:xfrm>
            <a:off x="528349" y="3020270"/>
            <a:ext cx="1974850" cy="1685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Ändrade </a:t>
            </a:r>
            <a:r>
              <a:rPr lang="sv-SE" altLang="sv-SE" sz="1200" b="1" dirty="0" smtClean="0">
                <a:latin typeface="Verdana" panose="020B0604030504040204" pitchFamily="34" charset="0"/>
              </a:rPr>
              <a:t>beteenden</a:t>
            </a:r>
            <a:r>
              <a:rPr lang="sv-SE" altLang="sv-SE" sz="1200" dirty="0" smtClean="0">
                <a:latin typeface="Verdana" panose="020B0604030504040204" pitchFamily="34" charset="0"/>
              </a:rPr>
              <a:t> </a:t>
            </a:r>
            <a:endParaRPr lang="sv-SE" altLang="sv-SE" sz="1200" dirty="0">
              <a:latin typeface="Verdana" panose="020B0604030504040204" pitchFamily="34" charset="0"/>
            </a:endParaRPr>
          </a:p>
          <a:p>
            <a:pPr algn="ctr">
              <a:buClrTx/>
              <a:buFontTx/>
              <a:buNone/>
            </a:pPr>
            <a:r>
              <a:rPr lang="sv-SE" altLang="sv-SE" sz="1200" dirty="0">
                <a:latin typeface="Verdana" panose="020B0604030504040204" pitchFamily="34" charset="0"/>
              </a:rPr>
              <a:t>mer passiv, ligger i sängen, tackar nej till vänner, skjuter upp saker.</a:t>
            </a:r>
          </a:p>
        </p:txBody>
      </p:sp>
      <p:sp>
        <p:nvSpPr>
          <p:cNvPr id="8" name="Text Box 8"/>
          <p:cNvSpPr txBox="1">
            <a:spLocks noChangeArrowheads="1"/>
          </p:cNvSpPr>
          <p:nvPr/>
        </p:nvSpPr>
        <p:spPr bwMode="auto">
          <a:xfrm>
            <a:off x="2674433" y="2016067"/>
            <a:ext cx="3999982" cy="7777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Mindre belönande </a:t>
            </a:r>
            <a:r>
              <a:rPr lang="sv-SE" altLang="sv-SE" sz="1200" b="1" dirty="0" smtClean="0">
                <a:latin typeface="Verdana" panose="020B0604030504040204" pitchFamily="34" charset="0"/>
              </a:rPr>
              <a:t>liv</a:t>
            </a:r>
            <a:endParaRPr lang="sv-SE" altLang="sv-SE" sz="1200" dirty="0">
              <a:latin typeface="Verdana" panose="020B0604030504040204" pitchFamily="34" charset="0"/>
            </a:endParaRPr>
          </a:p>
          <a:p>
            <a:pPr algn="ctr">
              <a:buClrTx/>
              <a:buFontTx/>
              <a:buNone/>
            </a:pPr>
            <a:r>
              <a:rPr lang="sv-SE" altLang="sv-SE" sz="1200" dirty="0">
                <a:latin typeface="Verdana" panose="020B0604030504040204" pitchFamily="34" charset="0"/>
              </a:rPr>
              <a:t>för lite stimulans, ensamhet, inte </a:t>
            </a:r>
            <a:r>
              <a:rPr lang="sv-SE" altLang="sv-SE" sz="1200" dirty="0" smtClean="0">
                <a:latin typeface="Verdana" panose="020B0604030504040204" pitchFamily="34" charset="0"/>
              </a:rPr>
              <a:t>behövd</a:t>
            </a:r>
            <a:endParaRPr lang="sv-SE" altLang="sv-SE" sz="1200" dirty="0">
              <a:latin typeface="Verdana" panose="020B0604030504040204" pitchFamily="34" charset="0"/>
            </a:endParaRPr>
          </a:p>
        </p:txBody>
      </p:sp>
      <p:sp>
        <p:nvSpPr>
          <p:cNvPr id="9" name="Text Box 9"/>
          <p:cNvSpPr txBox="1">
            <a:spLocks noChangeArrowheads="1"/>
          </p:cNvSpPr>
          <p:nvPr/>
        </p:nvSpPr>
        <p:spPr bwMode="auto">
          <a:xfrm>
            <a:off x="6629190" y="2941589"/>
            <a:ext cx="2335297" cy="1570060"/>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Depressiva </a:t>
            </a:r>
            <a:r>
              <a:rPr lang="sv-SE" altLang="sv-SE" sz="1200" b="1" dirty="0" smtClean="0">
                <a:latin typeface="Verdana" panose="020B0604030504040204" pitchFamily="34" charset="0"/>
              </a:rPr>
              <a:t>symtom</a:t>
            </a:r>
            <a:endParaRPr lang="sv-SE" altLang="sv-SE" sz="1200" b="1" dirty="0">
              <a:latin typeface="Verdana" panose="020B0604030504040204" pitchFamily="34" charset="0"/>
            </a:endParaRPr>
          </a:p>
          <a:p>
            <a:pPr algn="ctr">
              <a:buClrTx/>
              <a:buFontTx/>
              <a:buNone/>
            </a:pPr>
            <a:r>
              <a:rPr lang="sv-SE" altLang="sv-SE" sz="1200" dirty="0">
                <a:latin typeface="Verdana" panose="020B0604030504040204" pitchFamily="34" charset="0"/>
              </a:rPr>
              <a:t>Trött/orkeslös</a:t>
            </a:r>
          </a:p>
          <a:p>
            <a:pPr algn="ctr">
              <a:buClrTx/>
              <a:buFontTx/>
              <a:buNone/>
            </a:pPr>
            <a:r>
              <a:rPr lang="sv-SE" altLang="sv-SE" sz="1200" dirty="0">
                <a:latin typeface="Verdana" panose="020B0604030504040204" pitchFamily="34" charset="0"/>
              </a:rPr>
              <a:t>”Har ingen lust”</a:t>
            </a:r>
          </a:p>
          <a:p>
            <a:pPr algn="ctr">
              <a:buClrTx/>
              <a:buFontTx/>
              <a:buNone/>
            </a:pPr>
            <a:r>
              <a:rPr lang="sv-SE" altLang="sv-SE" sz="1200" dirty="0">
                <a:latin typeface="Verdana" panose="020B0604030504040204" pitchFamily="34" charset="0"/>
              </a:rPr>
              <a:t>Ledsen, orolig</a:t>
            </a:r>
            <a:r>
              <a:rPr lang="sv-SE" altLang="sv-SE" sz="1200" dirty="0" smtClean="0">
                <a:latin typeface="Verdana" panose="020B0604030504040204" pitchFamily="34" charset="0"/>
              </a:rPr>
              <a:t>, skuld</a:t>
            </a:r>
            <a:endParaRPr lang="sv-SE" altLang="sv-SE" sz="1200" dirty="0">
              <a:latin typeface="Verdana" panose="020B0604030504040204" pitchFamily="34" charset="0"/>
            </a:endParaRPr>
          </a:p>
          <a:p>
            <a:pPr algn="ctr">
              <a:buClrTx/>
              <a:buFontTx/>
              <a:buNone/>
            </a:pPr>
            <a:r>
              <a:rPr lang="sv-SE" altLang="sv-SE" sz="1200" dirty="0" smtClean="0">
                <a:latin typeface="Verdana" panose="020B0604030504040204" pitchFamily="34" charset="0"/>
              </a:rPr>
              <a:t>koncentrationssvårigheter</a:t>
            </a:r>
            <a:endParaRPr lang="sv-SE" altLang="sv-SE" sz="1200" dirty="0">
              <a:latin typeface="Verdana" panose="020B0604030504040204" pitchFamily="34" charset="0"/>
            </a:endParaRPr>
          </a:p>
          <a:p>
            <a:pPr>
              <a:buClrTx/>
              <a:buFontTx/>
              <a:buNone/>
            </a:pPr>
            <a:endParaRPr lang="sv-SE" altLang="sv-SE" sz="1200" dirty="0">
              <a:latin typeface="Verdana" panose="020B0604030504040204" pitchFamily="34" charset="0"/>
            </a:endParaRPr>
          </a:p>
        </p:txBody>
      </p:sp>
      <p:sp>
        <p:nvSpPr>
          <p:cNvPr id="10" name="AutoShape 5"/>
          <p:cNvSpPr>
            <a:spLocks noChangeArrowheads="1"/>
          </p:cNvSpPr>
          <p:nvPr/>
        </p:nvSpPr>
        <p:spPr bwMode="auto">
          <a:xfrm flipH="1" flipV="1">
            <a:off x="2525733" y="2432024"/>
            <a:ext cx="895350" cy="2079625"/>
          </a:xfrm>
          <a:prstGeom prst="curvedLeftArrow">
            <a:avLst>
              <a:gd name="adj1" fmla="val 46454"/>
              <a:gd name="adj2" fmla="val 92908"/>
              <a:gd name="adj3" fmla="val 33333"/>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1" name="AutoShape 4"/>
          <p:cNvSpPr>
            <a:spLocks noChangeArrowheads="1"/>
          </p:cNvSpPr>
          <p:nvPr/>
        </p:nvSpPr>
        <p:spPr bwMode="auto">
          <a:xfrm>
            <a:off x="5544228" y="2561387"/>
            <a:ext cx="895350" cy="2079625"/>
          </a:xfrm>
          <a:prstGeom prst="curvedLeftArrow">
            <a:avLst>
              <a:gd name="adj1" fmla="val 46454"/>
              <a:gd name="adj2" fmla="val 92908"/>
              <a:gd name="adj3" fmla="val 33333"/>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2" name="Text Box 12"/>
          <p:cNvSpPr txBox="1">
            <a:spLocks noChangeArrowheads="1"/>
          </p:cNvSpPr>
          <p:nvPr/>
        </p:nvSpPr>
        <p:spPr bwMode="auto">
          <a:xfrm>
            <a:off x="3610696" y="3274379"/>
            <a:ext cx="1974850" cy="563563"/>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600" b="1" dirty="0">
                <a:latin typeface="Verdana" panose="020B0604030504040204" pitchFamily="34" charset="0"/>
              </a:rPr>
              <a:t>DEPRESSION</a:t>
            </a:r>
          </a:p>
        </p:txBody>
      </p:sp>
      <p:sp>
        <p:nvSpPr>
          <p:cNvPr id="13" name="AutoShape 7"/>
          <p:cNvSpPr>
            <a:spLocks noChangeArrowheads="1"/>
          </p:cNvSpPr>
          <p:nvPr/>
        </p:nvSpPr>
        <p:spPr bwMode="auto">
          <a:xfrm>
            <a:off x="4328401" y="1662109"/>
            <a:ext cx="296863" cy="341313"/>
          </a:xfrm>
          <a:prstGeom prst="downArrow">
            <a:avLst>
              <a:gd name="adj1" fmla="val 50000"/>
              <a:gd name="adj2" fmla="val 28743"/>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5pPr>
            <a:lvl6pPr marL="2286000" algn="l" defTabSz="914400" rtl="0" eaLnBrk="1" latinLnBrk="0" hangingPunct="1">
              <a:defRPr kern="1200">
                <a:solidFill>
                  <a:schemeClr val="bg1"/>
                </a:solidFill>
                <a:latin typeface="Arial" panose="020B0604020202020204" pitchFamily="34" charset="0"/>
                <a:ea typeface="+mn-ea"/>
                <a:cs typeface="Arial Unicode MS" charset="0"/>
              </a:defRPr>
            </a:lvl6pPr>
            <a:lvl7pPr marL="2743200" algn="l" defTabSz="914400" rtl="0" eaLnBrk="1" latinLnBrk="0" hangingPunct="1">
              <a:defRPr kern="1200">
                <a:solidFill>
                  <a:schemeClr val="bg1"/>
                </a:solidFill>
                <a:latin typeface="Arial" panose="020B0604020202020204" pitchFamily="34" charset="0"/>
                <a:ea typeface="+mn-ea"/>
                <a:cs typeface="Arial Unicode MS" charset="0"/>
              </a:defRPr>
            </a:lvl7pPr>
            <a:lvl8pPr marL="3200400" algn="l" defTabSz="914400" rtl="0" eaLnBrk="1" latinLnBrk="0" hangingPunct="1">
              <a:defRPr kern="1200">
                <a:solidFill>
                  <a:schemeClr val="bg1"/>
                </a:solidFill>
                <a:latin typeface="Arial" panose="020B0604020202020204" pitchFamily="34" charset="0"/>
                <a:ea typeface="+mn-ea"/>
                <a:cs typeface="Arial Unicode MS" charset="0"/>
              </a:defRPr>
            </a:lvl8pPr>
            <a:lvl9pPr marL="3657600" algn="l" defTabSz="914400" rtl="0" eaLnBrk="1" latinLnBrk="0" hangingPunct="1">
              <a:defRPr kern="1200">
                <a:solidFill>
                  <a:schemeClr val="bg1"/>
                </a:solidFill>
                <a:latin typeface="Arial" panose="020B0604020202020204" pitchFamily="34" charset="0"/>
                <a:ea typeface="+mn-ea"/>
                <a:cs typeface="Arial Unicode MS" charset="0"/>
              </a:defRPr>
            </a:lvl9pPr>
          </a:lstStyle>
          <a:p>
            <a:endParaRPr lang="sv-SE"/>
          </a:p>
        </p:txBody>
      </p:sp>
      <p:cxnSp>
        <p:nvCxnSpPr>
          <p:cNvPr id="4" name="Rak koppling 3"/>
          <p:cNvCxnSpPr/>
          <p:nvPr/>
        </p:nvCxnSpPr>
        <p:spPr>
          <a:xfrm>
            <a:off x="1006961" y="2793846"/>
            <a:ext cx="1180492" cy="1218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Rak koppling 13"/>
          <p:cNvCxnSpPr/>
          <p:nvPr/>
        </p:nvCxnSpPr>
        <p:spPr>
          <a:xfrm flipH="1">
            <a:off x="984427" y="2793846"/>
            <a:ext cx="1054326" cy="12180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8911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Beteendet kommer före känslan</a:t>
            </a:r>
            <a:endParaRPr lang="sv-SE" dirty="0"/>
          </a:p>
        </p:txBody>
      </p:sp>
      <p:sp>
        <p:nvSpPr>
          <p:cNvPr id="5" name="Text Box 20"/>
          <p:cNvSpPr txBox="1">
            <a:spLocks noChangeArrowheads="1"/>
          </p:cNvSpPr>
          <p:nvPr/>
        </p:nvSpPr>
        <p:spPr bwMode="auto">
          <a:xfrm>
            <a:off x="853912" y="2586503"/>
            <a:ext cx="13684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spcBef>
                <a:spcPct val="50000"/>
              </a:spcBef>
            </a:pPr>
            <a:r>
              <a:rPr lang="sv-SE" altLang="sv-SE" dirty="0"/>
              <a:t>Mående</a:t>
            </a:r>
          </a:p>
        </p:txBody>
      </p:sp>
      <p:sp>
        <p:nvSpPr>
          <p:cNvPr id="6" name="Text Box 21"/>
          <p:cNvSpPr txBox="1">
            <a:spLocks noChangeArrowheads="1"/>
          </p:cNvSpPr>
          <p:nvPr/>
        </p:nvSpPr>
        <p:spPr bwMode="auto">
          <a:xfrm>
            <a:off x="6691316" y="2586503"/>
            <a:ext cx="15843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800">
                <a:solidFill>
                  <a:schemeClr val="tx1"/>
                </a:solidFill>
                <a:latin typeface="Times New Roman" panose="02020603050405020304" pitchFamily="18" charset="0"/>
              </a:defRPr>
            </a:lvl1pPr>
            <a:lvl2pPr marL="742950" indent="-285750" eaLnBrk="0" hangingPunct="0">
              <a:defRPr sz="2800">
                <a:solidFill>
                  <a:schemeClr val="tx1"/>
                </a:solidFill>
                <a:latin typeface="Times New Roman" panose="02020603050405020304" pitchFamily="18" charset="0"/>
              </a:defRPr>
            </a:lvl2pPr>
            <a:lvl3pPr marL="1143000" indent="-228600" eaLnBrk="0" hangingPunct="0">
              <a:defRPr sz="2800">
                <a:solidFill>
                  <a:schemeClr val="tx1"/>
                </a:solidFill>
                <a:latin typeface="Times New Roman" panose="02020603050405020304" pitchFamily="18" charset="0"/>
              </a:defRPr>
            </a:lvl3pPr>
            <a:lvl4pPr marL="1600200" indent="-228600" eaLnBrk="0" hangingPunct="0">
              <a:defRPr sz="2800">
                <a:solidFill>
                  <a:schemeClr val="tx1"/>
                </a:solidFill>
                <a:latin typeface="Times New Roman" panose="02020603050405020304" pitchFamily="18" charset="0"/>
              </a:defRPr>
            </a:lvl4pPr>
            <a:lvl5pPr marL="2057400" indent="-228600" eaLnBrk="0" hangingPunct="0">
              <a:defRPr sz="28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a:solidFill>
                  <a:schemeClr val="tx1"/>
                </a:solidFill>
                <a:latin typeface="Times New Roman" panose="02020603050405020304" pitchFamily="18" charset="0"/>
              </a:defRPr>
            </a:lvl9pPr>
          </a:lstStyle>
          <a:p>
            <a:pPr eaLnBrk="1" hangingPunct="1">
              <a:spcBef>
                <a:spcPct val="50000"/>
              </a:spcBef>
            </a:pPr>
            <a:r>
              <a:rPr lang="sv-SE" altLang="sv-SE" dirty="0"/>
              <a:t>Beteende</a:t>
            </a:r>
          </a:p>
        </p:txBody>
      </p:sp>
      <p:cxnSp>
        <p:nvCxnSpPr>
          <p:cNvPr id="9" name="Rak pilkoppling 8"/>
          <p:cNvCxnSpPr/>
          <p:nvPr/>
        </p:nvCxnSpPr>
        <p:spPr>
          <a:xfrm>
            <a:off x="2411760" y="2846059"/>
            <a:ext cx="3960440" cy="0"/>
          </a:xfrm>
          <a:prstGeom prst="straightConnector1">
            <a:avLst/>
          </a:prstGeom>
          <a:ln w="2857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1" name="Rak pilkoppling 10"/>
          <p:cNvCxnSpPr/>
          <p:nvPr/>
        </p:nvCxnSpPr>
        <p:spPr>
          <a:xfrm flipH="1">
            <a:off x="2124632" y="2846059"/>
            <a:ext cx="4149863" cy="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06732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699542"/>
            <a:ext cx="5400000" cy="481258"/>
          </a:xfrm>
        </p:spPr>
        <p:txBody>
          <a:bodyPr/>
          <a:lstStyle/>
          <a:p>
            <a:r>
              <a:rPr lang="sv-SE" dirty="0" smtClean="0"/>
              <a:t>Alternativa beteenden</a:t>
            </a:r>
            <a:endParaRPr lang="sv-SE" dirty="0"/>
          </a:p>
        </p:txBody>
      </p:sp>
      <p:sp>
        <p:nvSpPr>
          <p:cNvPr id="3" name="Underrubrik 2"/>
          <p:cNvSpPr>
            <a:spLocks noGrp="1"/>
          </p:cNvSpPr>
          <p:nvPr>
            <p:ph type="subTitle" idx="1"/>
          </p:nvPr>
        </p:nvSpPr>
        <p:spPr/>
        <p:txBody>
          <a:bodyPr/>
          <a:lstStyle/>
          <a:p>
            <a:endParaRPr lang="sv-SE"/>
          </a:p>
        </p:txBody>
      </p:sp>
      <p:graphicFrame>
        <p:nvGraphicFramePr>
          <p:cNvPr id="4" name="Tabell 3"/>
          <p:cNvGraphicFramePr>
            <a:graphicFrameLocks noGrp="1"/>
          </p:cNvGraphicFramePr>
          <p:nvPr>
            <p:extLst>
              <p:ext uri="{D42A27DB-BD31-4B8C-83A1-F6EECF244321}">
                <p14:modId xmlns:p14="http://schemas.microsoft.com/office/powerpoint/2010/main" val="2382886633"/>
              </p:ext>
            </p:extLst>
          </p:nvPr>
        </p:nvGraphicFramePr>
        <p:xfrm>
          <a:off x="251520" y="1300198"/>
          <a:ext cx="8568952" cy="3215768"/>
        </p:xfrm>
        <a:graphic>
          <a:graphicData uri="http://schemas.openxmlformats.org/drawingml/2006/table">
            <a:tbl>
              <a:tblPr firstRow="1" bandRow="1">
                <a:tableStyleId>{5C22544A-7EE6-4342-B048-85BDC9FD1C3A}</a:tableStyleId>
              </a:tblPr>
              <a:tblGrid>
                <a:gridCol w="2142238">
                  <a:extLst>
                    <a:ext uri="{9D8B030D-6E8A-4147-A177-3AD203B41FA5}">
                      <a16:colId xmlns:a16="http://schemas.microsoft.com/office/drawing/2014/main" val="3770093268"/>
                    </a:ext>
                  </a:extLst>
                </a:gridCol>
                <a:gridCol w="2142238">
                  <a:extLst>
                    <a:ext uri="{9D8B030D-6E8A-4147-A177-3AD203B41FA5}">
                      <a16:colId xmlns:a16="http://schemas.microsoft.com/office/drawing/2014/main" val="1652498206"/>
                    </a:ext>
                  </a:extLst>
                </a:gridCol>
                <a:gridCol w="2142238">
                  <a:extLst>
                    <a:ext uri="{9D8B030D-6E8A-4147-A177-3AD203B41FA5}">
                      <a16:colId xmlns:a16="http://schemas.microsoft.com/office/drawing/2014/main" val="1296194508"/>
                    </a:ext>
                  </a:extLst>
                </a:gridCol>
                <a:gridCol w="2142238">
                  <a:extLst>
                    <a:ext uri="{9D8B030D-6E8A-4147-A177-3AD203B41FA5}">
                      <a16:colId xmlns:a16="http://schemas.microsoft.com/office/drawing/2014/main" val="2017323621"/>
                    </a:ext>
                  </a:extLst>
                </a:gridCol>
              </a:tblGrid>
              <a:tr h="735201">
                <a:tc>
                  <a:txBody>
                    <a:bodyPr/>
                    <a:lstStyle/>
                    <a:p>
                      <a:pPr algn="ctr"/>
                      <a:r>
                        <a:rPr lang="sv-SE" dirty="0" smtClean="0"/>
                        <a:t>Situation &amp; känsla</a:t>
                      </a:r>
                      <a:endParaRPr lang="sv-SE" dirty="0"/>
                    </a:p>
                  </a:txBody>
                  <a:tcPr/>
                </a:tc>
                <a:tc>
                  <a:txBody>
                    <a:bodyPr/>
                    <a:lstStyle/>
                    <a:p>
                      <a:pPr algn="ctr"/>
                      <a:r>
                        <a:rPr lang="sv-SE" dirty="0" smtClean="0"/>
                        <a:t>Tanke och beteende</a:t>
                      </a:r>
                      <a:endParaRPr lang="sv-SE" dirty="0"/>
                    </a:p>
                  </a:txBody>
                  <a:tcPr/>
                </a:tc>
                <a:tc>
                  <a:txBody>
                    <a:bodyPr/>
                    <a:lstStyle/>
                    <a:p>
                      <a:pPr algn="ctr"/>
                      <a:r>
                        <a:rPr lang="sv-SE" dirty="0" smtClean="0"/>
                        <a:t>Konsekvens</a:t>
                      </a:r>
                    </a:p>
                    <a:p>
                      <a:pPr algn="ctr"/>
                      <a:r>
                        <a:rPr lang="sv-SE" dirty="0" smtClean="0"/>
                        <a:t>KORT SIKT</a:t>
                      </a:r>
                      <a:endParaRPr lang="sv-SE" dirty="0"/>
                    </a:p>
                  </a:txBody>
                  <a:tcPr/>
                </a:tc>
                <a:tc>
                  <a:txBody>
                    <a:bodyPr/>
                    <a:lstStyle/>
                    <a:p>
                      <a:pPr algn="ctr"/>
                      <a:r>
                        <a:rPr lang="sv-SE" dirty="0" smtClean="0"/>
                        <a:t>Konsekvens </a:t>
                      </a:r>
                    </a:p>
                    <a:p>
                      <a:pPr algn="ctr"/>
                      <a:r>
                        <a:rPr lang="sv-SE" dirty="0" smtClean="0"/>
                        <a:t>LÅNG SIKT</a:t>
                      </a:r>
                      <a:endParaRPr lang="sv-SE" dirty="0"/>
                    </a:p>
                  </a:txBody>
                  <a:tcPr/>
                </a:tc>
                <a:extLst>
                  <a:ext uri="{0D108BD9-81ED-4DB2-BD59-A6C34878D82A}">
                    <a16:rowId xmlns:a16="http://schemas.microsoft.com/office/drawing/2014/main" val="704302181"/>
                  </a:ext>
                </a:extLst>
              </a:tr>
              <a:tr h="2480567">
                <a:tc>
                  <a:txBody>
                    <a:bodyPr/>
                    <a:lstStyle/>
                    <a:p>
                      <a:pPr algn="ctr"/>
                      <a:endParaRPr lang="sv-SE" sz="1700" dirty="0" smtClean="0"/>
                    </a:p>
                    <a:p>
                      <a:pPr algn="ctr"/>
                      <a:r>
                        <a:rPr lang="sv-SE" sz="1700" dirty="0" smtClean="0"/>
                        <a:t>Deppig</a:t>
                      </a:r>
                    </a:p>
                    <a:p>
                      <a:pPr algn="ctr"/>
                      <a:r>
                        <a:rPr lang="sv-SE" sz="1700" dirty="0" smtClean="0"/>
                        <a:t>Ingen lust</a:t>
                      </a:r>
                    </a:p>
                    <a:p>
                      <a:pPr algn="ctr"/>
                      <a:r>
                        <a:rPr lang="sv-SE" sz="1700" dirty="0" smtClean="0"/>
                        <a:t>Ingen</a:t>
                      </a:r>
                      <a:r>
                        <a:rPr lang="sv-SE" sz="1700" baseline="0" dirty="0" smtClean="0"/>
                        <a:t> energi</a:t>
                      </a:r>
                    </a:p>
                    <a:p>
                      <a:pPr algn="ctr"/>
                      <a:r>
                        <a:rPr lang="sv-SE" sz="1700" baseline="0" dirty="0" smtClean="0"/>
                        <a:t>Orolig</a:t>
                      </a:r>
                    </a:p>
                    <a:p>
                      <a:pPr algn="ctr"/>
                      <a:r>
                        <a:rPr lang="sv-SE" sz="1700" baseline="0" dirty="0" smtClean="0"/>
                        <a:t>Trött</a:t>
                      </a:r>
                    </a:p>
                    <a:p>
                      <a:pPr algn="ctr"/>
                      <a:r>
                        <a:rPr lang="sv-SE" sz="1700" baseline="0" dirty="0" smtClean="0"/>
                        <a:t>Misslyckad</a:t>
                      </a:r>
                      <a:endParaRPr lang="sv-SE" sz="1700" dirty="0" smtClean="0"/>
                    </a:p>
                    <a:p>
                      <a:pPr algn="ctr"/>
                      <a:endParaRPr lang="sv-SE" sz="1700" dirty="0" smtClean="0"/>
                    </a:p>
                    <a:p>
                      <a:pPr algn="ctr"/>
                      <a:endParaRPr lang="sv-SE" sz="1700" dirty="0"/>
                    </a:p>
                  </a:txBody>
                  <a:tcPr/>
                </a:tc>
                <a:tc>
                  <a:txBody>
                    <a:bodyPr/>
                    <a:lstStyle/>
                    <a:p>
                      <a:pPr algn="ctr"/>
                      <a:endParaRPr lang="sv-SE" sz="1700" dirty="0" smtClean="0"/>
                    </a:p>
                    <a:p>
                      <a:pPr algn="ctr"/>
                      <a:r>
                        <a:rPr lang="sv-SE" sz="1700" dirty="0" smtClean="0"/>
                        <a:t>”Det är meningslöst”</a:t>
                      </a:r>
                    </a:p>
                    <a:p>
                      <a:pPr algn="ctr"/>
                      <a:endParaRPr lang="sv-SE" sz="1700" dirty="0" smtClean="0"/>
                    </a:p>
                    <a:p>
                      <a:pPr algn="ctr"/>
                      <a:r>
                        <a:rPr lang="sv-SE" sz="1700" dirty="0" smtClean="0"/>
                        <a:t>Trots det</a:t>
                      </a:r>
                    </a:p>
                    <a:p>
                      <a:pPr algn="ctr"/>
                      <a:endParaRPr lang="sv-SE" sz="1700" dirty="0" smtClean="0"/>
                    </a:p>
                    <a:p>
                      <a:pPr algn="ctr"/>
                      <a:endParaRPr lang="sv-SE" sz="1700" dirty="0" smtClean="0"/>
                    </a:p>
                    <a:p>
                      <a:pPr algn="ctr"/>
                      <a:r>
                        <a:rPr lang="sv-SE" sz="1700" dirty="0" smtClean="0"/>
                        <a:t>Göra ändå</a:t>
                      </a:r>
                    </a:p>
                  </a:txBody>
                  <a:tcPr/>
                </a:tc>
                <a:tc>
                  <a:txBody>
                    <a:bodyPr/>
                    <a:lstStyle/>
                    <a:p>
                      <a:pPr algn="ctr"/>
                      <a:endParaRPr lang="sv-SE" sz="1700" b="1" dirty="0" smtClean="0">
                        <a:solidFill>
                          <a:srgbClr val="00B050"/>
                        </a:solidFill>
                      </a:endParaRPr>
                    </a:p>
                    <a:p>
                      <a:pPr algn="ctr"/>
                      <a:r>
                        <a:rPr lang="sv-SE" sz="1700" b="1" dirty="0" smtClean="0">
                          <a:solidFill>
                            <a:schemeClr val="accent1">
                              <a:lumMod val="75000"/>
                            </a:schemeClr>
                          </a:solidFill>
                        </a:rPr>
                        <a:t>JOBBIGT!</a:t>
                      </a:r>
                    </a:p>
                    <a:p>
                      <a:pPr algn="ctr"/>
                      <a:endParaRPr lang="sv-SE" sz="1700" b="1" dirty="0" smtClean="0">
                        <a:solidFill>
                          <a:schemeClr val="accent1">
                            <a:lumMod val="75000"/>
                          </a:schemeClr>
                        </a:solidFill>
                      </a:endParaRPr>
                    </a:p>
                    <a:p>
                      <a:pPr algn="ctr"/>
                      <a:r>
                        <a:rPr lang="sv-SE" sz="1700" b="1" dirty="0" smtClean="0">
                          <a:solidFill>
                            <a:schemeClr val="accent1">
                              <a:lumMod val="75000"/>
                            </a:schemeClr>
                          </a:solidFill>
                        </a:rPr>
                        <a:t>VÄCKER</a:t>
                      </a:r>
                      <a:r>
                        <a:rPr lang="sv-SE" sz="1700" b="1" baseline="0" dirty="0" smtClean="0">
                          <a:solidFill>
                            <a:schemeClr val="accent1">
                              <a:lumMod val="75000"/>
                            </a:schemeClr>
                          </a:solidFill>
                        </a:rPr>
                        <a:t> ORO OCH OBEHAG</a:t>
                      </a:r>
                    </a:p>
                    <a:p>
                      <a:pPr algn="ctr"/>
                      <a:endParaRPr lang="sv-SE" sz="1700" b="1" baseline="0" dirty="0" smtClean="0">
                        <a:solidFill>
                          <a:schemeClr val="accent1">
                            <a:lumMod val="75000"/>
                          </a:schemeClr>
                        </a:solidFill>
                      </a:endParaRPr>
                    </a:p>
                    <a:p>
                      <a:pPr algn="ctr"/>
                      <a:r>
                        <a:rPr lang="sv-SE" sz="1700" b="1" baseline="0" dirty="0" smtClean="0">
                          <a:solidFill>
                            <a:schemeClr val="accent1">
                              <a:lumMod val="75000"/>
                            </a:schemeClr>
                          </a:solidFill>
                        </a:rPr>
                        <a:t>TANKAR OM ATT JAG ÄR MISSLYCKAD</a:t>
                      </a:r>
                      <a:endParaRPr lang="sv-SE" sz="1700" b="1" dirty="0">
                        <a:solidFill>
                          <a:schemeClr val="accent1">
                            <a:lumMod val="75000"/>
                          </a:schemeClr>
                        </a:solidFill>
                      </a:endParaRPr>
                    </a:p>
                  </a:txBody>
                  <a:tcPr/>
                </a:tc>
                <a:tc>
                  <a:txBody>
                    <a:bodyPr/>
                    <a:lstStyle/>
                    <a:p>
                      <a:pPr algn="ctr"/>
                      <a:endParaRPr lang="sv-SE" sz="1700" b="1" dirty="0" smtClean="0">
                        <a:solidFill>
                          <a:schemeClr val="accent1">
                            <a:lumMod val="75000"/>
                          </a:schemeClr>
                        </a:solidFill>
                      </a:endParaRPr>
                    </a:p>
                    <a:p>
                      <a:pPr algn="ctr"/>
                      <a:r>
                        <a:rPr lang="sv-SE" sz="1700" b="1" baseline="0" dirty="0" smtClean="0">
                          <a:solidFill>
                            <a:srgbClr val="00B050"/>
                          </a:solidFill>
                        </a:rPr>
                        <a:t>SKÖNT ATT FÅ DET GJORT</a:t>
                      </a:r>
                    </a:p>
                    <a:p>
                      <a:pPr algn="ctr"/>
                      <a:endParaRPr lang="sv-SE" sz="1700" b="1" baseline="0" dirty="0" smtClean="0">
                        <a:solidFill>
                          <a:srgbClr val="00B050"/>
                        </a:solidFill>
                      </a:endParaRPr>
                    </a:p>
                    <a:p>
                      <a:pPr algn="ctr"/>
                      <a:r>
                        <a:rPr lang="sv-SE" sz="1700" b="1" baseline="0" dirty="0" smtClean="0">
                          <a:solidFill>
                            <a:srgbClr val="00B050"/>
                          </a:solidFill>
                        </a:rPr>
                        <a:t>MINDRE ENSAM</a:t>
                      </a:r>
                    </a:p>
                    <a:p>
                      <a:pPr algn="ctr"/>
                      <a:endParaRPr lang="sv-SE" sz="1700" b="1" baseline="0" dirty="0" smtClean="0">
                        <a:solidFill>
                          <a:srgbClr val="00B050"/>
                        </a:solidFill>
                      </a:endParaRPr>
                    </a:p>
                    <a:p>
                      <a:pPr algn="ctr"/>
                      <a:r>
                        <a:rPr lang="sv-SE" sz="1700" b="1" baseline="0" dirty="0" smtClean="0">
                          <a:solidFill>
                            <a:srgbClr val="00B050"/>
                          </a:solidFill>
                        </a:rPr>
                        <a:t>LITE MER ENERGI</a:t>
                      </a:r>
                    </a:p>
                  </a:txBody>
                  <a:tcPr/>
                </a:tc>
                <a:extLst>
                  <a:ext uri="{0D108BD9-81ED-4DB2-BD59-A6C34878D82A}">
                    <a16:rowId xmlns:a16="http://schemas.microsoft.com/office/drawing/2014/main" val="620439664"/>
                  </a:ext>
                </a:extLst>
              </a:tr>
            </a:tbl>
          </a:graphicData>
        </a:graphic>
      </p:graphicFrame>
      <p:sp>
        <p:nvSpPr>
          <p:cNvPr id="5" name="Nedåtpil 4"/>
          <p:cNvSpPr/>
          <p:nvPr/>
        </p:nvSpPr>
        <p:spPr>
          <a:xfrm>
            <a:off x="3239552" y="3435846"/>
            <a:ext cx="360040" cy="360040"/>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err="1" smtClean="0"/>
          </a:p>
        </p:txBody>
      </p:sp>
    </p:spTree>
    <p:extLst>
      <p:ext uri="{BB962C8B-B14F-4D97-AF65-F5344CB8AC3E}">
        <p14:creationId xmlns:p14="http://schemas.microsoft.com/office/powerpoint/2010/main" val="1939382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solidFill>
                  <a:srgbClr val="1CA185"/>
                </a:solidFill>
              </a:rPr>
              <a:t>Bild livskompass</a:t>
            </a:r>
            <a:endParaRPr lang="sv-SE" dirty="0">
              <a:solidFill>
                <a:srgbClr val="1CA185"/>
              </a:solidFill>
            </a:endParaRPr>
          </a:p>
        </p:txBody>
      </p:sp>
    </p:spTree>
    <p:extLst>
      <p:ext uri="{BB962C8B-B14F-4D97-AF65-F5344CB8AC3E}">
        <p14:creationId xmlns:p14="http://schemas.microsoft.com/office/powerpoint/2010/main" val="547622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534812" y="818940"/>
            <a:ext cx="8609188" cy="481258"/>
          </a:xfrm>
        </p:spPr>
        <p:txBody>
          <a:bodyPr>
            <a:normAutofit/>
          </a:bodyPr>
          <a:lstStyle/>
          <a:p>
            <a:r>
              <a:rPr lang="sv-SE" dirty="0"/>
              <a:t>Beteendeaktivering</a:t>
            </a:r>
          </a:p>
        </p:txBody>
      </p:sp>
      <p:sp>
        <p:nvSpPr>
          <p:cNvPr id="5" name="Underrubrik 4"/>
          <p:cNvSpPr>
            <a:spLocks noGrp="1"/>
          </p:cNvSpPr>
          <p:nvPr>
            <p:ph type="subTitle" idx="1"/>
          </p:nvPr>
        </p:nvSpPr>
        <p:spPr>
          <a:xfrm>
            <a:off x="827584" y="1563638"/>
            <a:ext cx="7416824" cy="2952328"/>
          </a:xfrm>
        </p:spPr>
        <p:txBody>
          <a:bodyPr>
            <a:noAutofit/>
          </a:bodyPr>
          <a:lstStyle/>
          <a:p>
            <a:r>
              <a:rPr lang="sv-SE" altLang="sv-SE" sz="2000" dirty="0">
                <a:solidFill>
                  <a:schemeClr val="tx1">
                    <a:tint val="75000"/>
                  </a:schemeClr>
                </a:solidFill>
                <a:latin typeface="Georgia" pitchFamily="18" charset="0"/>
              </a:rPr>
              <a:t> Bryta den onda cirkeln</a:t>
            </a:r>
          </a:p>
          <a:p>
            <a:r>
              <a:rPr lang="sv-SE" altLang="sv-SE" sz="2000" dirty="0">
                <a:solidFill>
                  <a:schemeClr val="tx1">
                    <a:tint val="75000"/>
                  </a:schemeClr>
                </a:solidFill>
                <a:latin typeface="Georgia" pitchFamily="18" charset="0"/>
              </a:rPr>
              <a:t> Boka in </a:t>
            </a:r>
            <a:r>
              <a:rPr lang="sv-SE" altLang="sv-SE" sz="2000" dirty="0">
                <a:solidFill>
                  <a:schemeClr val="accent4"/>
                </a:solidFill>
                <a:latin typeface="Georgia" pitchFamily="18" charset="0"/>
              </a:rPr>
              <a:t>aktiviteter</a:t>
            </a:r>
            <a:r>
              <a:rPr lang="sv-SE" altLang="sv-SE" sz="2000" dirty="0">
                <a:solidFill>
                  <a:schemeClr val="tx1">
                    <a:tint val="75000"/>
                  </a:schemeClr>
                </a:solidFill>
                <a:latin typeface="Georgia" pitchFamily="18" charset="0"/>
              </a:rPr>
              <a:t> och genomför dem även om du inte ”känner för det, har ork eller tror att det ska hjälpa</a:t>
            </a:r>
            <a:r>
              <a:rPr lang="sv-SE" altLang="sv-SE" sz="2000" dirty="0" smtClean="0">
                <a:solidFill>
                  <a:schemeClr val="tx1">
                    <a:tint val="75000"/>
                  </a:schemeClr>
                </a:solidFill>
                <a:latin typeface="Georgia" pitchFamily="18" charset="0"/>
              </a:rPr>
              <a:t>”</a:t>
            </a:r>
          </a:p>
          <a:p>
            <a:r>
              <a:rPr lang="sv-SE" altLang="sv-SE" sz="2000" dirty="0">
                <a:solidFill>
                  <a:schemeClr val="tx1">
                    <a:tint val="75000"/>
                  </a:schemeClr>
                </a:solidFill>
                <a:latin typeface="Georgia" pitchFamily="18" charset="0"/>
              </a:rPr>
              <a:t>Ta ett litet steg i </a:t>
            </a:r>
            <a:r>
              <a:rPr lang="sv-SE" altLang="sv-SE" sz="2000" dirty="0" smtClean="0">
                <a:solidFill>
                  <a:schemeClr val="tx1">
                    <a:tint val="75000"/>
                  </a:schemeClr>
                </a:solidFill>
                <a:latin typeface="Georgia" pitchFamily="18" charset="0"/>
              </a:rPr>
              <a:t>taget</a:t>
            </a:r>
          </a:p>
          <a:p>
            <a:r>
              <a:rPr lang="sv-SE" altLang="sv-SE" sz="2000" dirty="0">
                <a:solidFill>
                  <a:schemeClr val="tx1">
                    <a:tint val="75000"/>
                  </a:schemeClr>
                </a:solidFill>
                <a:latin typeface="Georgia" pitchFamily="18" charset="0"/>
              </a:rPr>
              <a:t>Planera </a:t>
            </a:r>
            <a:r>
              <a:rPr lang="sv-SE" altLang="sv-SE" sz="2000" dirty="0" smtClean="0">
                <a:solidFill>
                  <a:schemeClr val="tx1">
                    <a:tint val="75000"/>
                  </a:schemeClr>
                </a:solidFill>
                <a:latin typeface="Georgia" pitchFamily="18" charset="0"/>
              </a:rPr>
              <a:t>veckan</a:t>
            </a:r>
          </a:p>
          <a:p>
            <a:r>
              <a:rPr lang="sv-SE" altLang="sv-SE" sz="2000" dirty="0">
                <a:solidFill>
                  <a:schemeClr val="tx1">
                    <a:tint val="75000"/>
                  </a:schemeClr>
                </a:solidFill>
                <a:latin typeface="Georgia" pitchFamily="18" charset="0"/>
              </a:rPr>
              <a:t>Agera istället för att </a:t>
            </a:r>
            <a:r>
              <a:rPr lang="sv-SE" altLang="sv-SE" sz="2000" dirty="0" smtClean="0">
                <a:solidFill>
                  <a:schemeClr val="tx1">
                    <a:tint val="75000"/>
                  </a:schemeClr>
                </a:solidFill>
                <a:latin typeface="Georgia" pitchFamily="18" charset="0"/>
              </a:rPr>
              <a:t>reagera på känslan</a:t>
            </a:r>
          </a:p>
          <a:p>
            <a:r>
              <a:rPr lang="sv-SE" altLang="sv-SE" sz="2000" dirty="0">
                <a:solidFill>
                  <a:schemeClr val="tx1">
                    <a:tint val="75000"/>
                  </a:schemeClr>
                </a:solidFill>
                <a:latin typeface="Georgia" pitchFamily="18" charset="0"/>
              </a:rPr>
              <a:t>Skapa </a:t>
            </a:r>
            <a:r>
              <a:rPr lang="sv-SE" altLang="sv-SE" sz="2000" dirty="0" smtClean="0">
                <a:solidFill>
                  <a:schemeClr val="tx1">
                    <a:tint val="75000"/>
                  </a:schemeClr>
                </a:solidFill>
                <a:latin typeface="Georgia" pitchFamily="18" charset="0"/>
              </a:rPr>
              <a:t>rutiner</a:t>
            </a:r>
          </a:p>
          <a:p>
            <a:endParaRPr lang="sv-SE" altLang="sv-SE" sz="2000" dirty="0">
              <a:solidFill>
                <a:schemeClr val="tx1">
                  <a:tint val="75000"/>
                </a:schemeClr>
              </a:solidFill>
              <a:latin typeface="Georgia" pitchFamily="18" charset="0"/>
            </a:endParaRPr>
          </a:p>
          <a:p>
            <a:endParaRPr lang="sv-SE" altLang="sv-SE" sz="2000" dirty="0" smtClean="0">
              <a:solidFill>
                <a:schemeClr val="tx1">
                  <a:tint val="75000"/>
                </a:schemeClr>
              </a:solidFill>
              <a:latin typeface="Georgia" pitchFamily="18" charset="0"/>
            </a:endParaRPr>
          </a:p>
          <a:p>
            <a:endParaRPr lang="sv-SE" altLang="sv-SE" sz="2000" dirty="0" smtClean="0">
              <a:solidFill>
                <a:schemeClr val="tx1">
                  <a:tint val="75000"/>
                </a:schemeClr>
              </a:solidFill>
              <a:latin typeface="Georgia" pitchFamily="18" charset="0"/>
            </a:endParaRPr>
          </a:p>
          <a:p>
            <a:endParaRPr lang="sv-SE" altLang="sv-SE" sz="2000" dirty="0" smtClean="0">
              <a:solidFill>
                <a:schemeClr val="tx1">
                  <a:tint val="75000"/>
                </a:schemeClr>
              </a:solidFill>
              <a:latin typeface="Georgia" pitchFamily="18" charset="0"/>
            </a:endParaRPr>
          </a:p>
          <a:p>
            <a:endParaRPr lang="sv-SE" altLang="sv-SE" sz="2000" dirty="0" smtClean="0">
              <a:solidFill>
                <a:schemeClr val="tx1">
                  <a:tint val="75000"/>
                </a:schemeClr>
              </a:solidFill>
              <a:latin typeface="Georgia" pitchFamily="18" charset="0"/>
            </a:endParaRPr>
          </a:p>
          <a:p>
            <a:endParaRPr lang="sv-SE" altLang="sv-SE" sz="2000" dirty="0">
              <a:solidFill>
                <a:schemeClr val="tx1">
                  <a:tint val="75000"/>
                </a:schemeClr>
              </a:solidFill>
              <a:latin typeface="Georgia" pitchFamily="18" charset="0"/>
            </a:endParaRPr>
          </a:p>
        </p:txBody>
      </p:sp>
    </p:spTree>
    <p:extLst>
      <p:ext uri="{BB962C8B-B14F-4D97-AF65-F5344CB8AC3E}">
        <p14:creationId xmlns:p14="http://schemas.microsoft.com/office/powerpoint/2010/main" val="1838089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843558"/>
            <a:ext cx="5400000" cy="481258"/>
          </a:xfrm>
        </p:spPr>
        <p:txBody>
          <a:bodyPr>
            <a:normAutofit fontScale="90000"/>
          </a:bodyPr>
          <a:lstStyle/>
          <a:p>
            <a:r>
              <a:rPr lang="sv-SE" dirty="0" smtClean="0"/>
              <a:t>Övning: planera in meningsfulla aktiviteter</a:t>
            </a:r>
            <a:endParaRPr lang="sv-SE" dirty="0"/>
          </a:p>
        </p:txBody>
      </p:sp>
      <p:sp>
        <p:nvSpPr>
          <p:cNvPr id="3" name="Underrubrik 2"/>
          <p:cNvSpPr>
            <a:spLocks noGrp="1"/>
          </p:cNvSpPr>
          <p:nvPr>
            <p:ph type="subTitle" idx="1"/>
          </p:nvPr>
        </p:nvSpPr>
        <p:spPr/>
        <p:txBody>
          <a:bodyPr>
            <a:normAutofit fontScale="77500" lnSpcReduction="20000"/>
          </a:bodyPr>
          <a:lstStyle/>
          <a:p>
            <a:pPr marL="342900" indent="-342900">
              <a:buAutoNum type="arabicPeriod"/>
            </a:pPr>
            <a:r>
              <a:rPr lang="sv-SE" altLang="sv-SE" b="1" dirty="0"/>
              <a:t>Välj ett livsområde som är viktigt för dig och där du känner att du vill få till en förändring. </a:t>
            </a:r>
            <a:endParaRPr lang="sv-SE" altLang="sv-SE" b="1" dirty="0" smtClean="0"/>
          </a:p>
          <a:p>
            <a:pPr marL="342900" indent="-342900">
              <a:buAutoNum type="arabicPeriod"/>
            </a:pPr>
            <a:r>
              <a:rPr lang="sv-SE" altLang="sv-SE" b="1" dirty="0" smtClean="0"/>
              <a:t>Planera </a:t>
            </a:r>
            <a:r>
              <a:rPr lang="sv-SE" altLang="sv-SE" b="1" dirty="0"/>
              <a:t>in något de kommande dagarna – skriv ned. Det kan vara små saker – ofta är det värdefullt att bryta ned saker i mindre steg. </a:t>
            </a:r>
            <a:r>
              <a:rPr lang="sv-SE" altLang="sv-SE" b="1" dirty="0" smtClean="0"/>
              <a:t>Ett </a:t>
            </a:r>
            <a:r>
              <a:rPr lang="sv-SE" altLang="sv-SE" b="1" dirty="0"/>
              <a:t>första steg </a:t>
            </a:r>
            <a:r>
              <a:rPr lang="sv-SE" altLang="sv-SE" b="1" dirty="0" smtClean="0"/>
              <a:t>kan tex. </a:t>
            </a:r>
            <a:r>
              <a:rPr lang="sv-SE" altLang="sv-SE" b="1" dirty="0"/>
              <a:t>vara att skicka ett sms till någon vän eller bekant. </a:t>
            </a:r>
            <a:endParaRPr lang="sv-SE" altLang="sv-SE" b="1" dirty="0" smtClean="0"/>
          </a:p>
          <a:p>
            <a:pPr marL="342900" indent="-342900">
              <a:buFont typeface="Courier New"/>
              <a:buAutoNum type="arabicPeriod"/>
            </a:pPr>
            <a:r>
              <a:rPr lang="sv-SE" altLang="sv-SE" b="1" dirty="0" smtClean="0"/>
              <a:t>Fundera </a:t>
            </a:r>
            <a:r>
              <a:rPr lang="sv-SE" altLang="sv-SE" b="1" dirty="0"/>
              <a:t>över en dag och tid när den planerade aktiviteten går att göra. </a:t>
            </a:r>
          </a:p>
          <a:p>
            <a:pPr marL="342900" indent="-342900">
              <a:buAutoNum type="arabicPeriod"/>
            </a:pPr>
            <a:r>
              <a:rPr lang="sv-SE" altLang="sv-SE" b="1" dirty="0" smtClean="0"/>
              <a:t>Följ planeringen oavsett känslan i stunden</a:t>
            </a:r>
          </a:p>
          <a:p>
            <a:pPr marL="342900" indent="-342900">
              <a:buAutoNum type="arabicPeriod"/>
            </a:pPr>
            <a:endParaRPr lang="sv-SE" dirty="0"/>
          </a:p>
        </p:txBody>
      </p:sp>
    </p:spTree>
    <p:extLst>
      <p:ext uri="{BB962C8B-B14F-4D97-AF65-F5344CB8AC3E}">
        <p14:creationId xmlns:p14="http://schemas.microsoft.com/office/powerpoint/2010/main" val="740509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Om grubblande</a:t>
            </a:r>
            <a:endParaRPr lang="sv-SE" dirty="0"/>
          </a:p>
        </p:txBody>
      </p:sp>
    </p:spTree>
    <p:extLst>
      <p:ext uri="{BB962C8B-B14F-4D97-AF65-F5344CB8AC3E}">
        <p14:creationId xmlns:p14="http://schemas.microsoft.com/office/powerpoint/2010/main" val="15220856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Innehåll</a:t>
            </a:r>
            <a:endParaRPr lang="sv-SE" dirty="0"/>
          </a:p>
        </p:txBody>
      </p:sp>
      <p:sp>
        <p:nvSpPr>
          <p:cNvPr id="5" name="Underrubrik 4"/>
          <p:cNvSpPr>
            <a:spLocks noGrp="1"/>
          </p:cNvSpPr>
          <p:nvPr>
            <p:ph type="subTitle" idx="1"/>
          </p:nvPr>
        </p:nvSpPr>
        <p:spPr>
          <a:xfrm>
            <a:off x="755576" y="1320786"/>
            <a:ext cx="6681604" cy="3312368"/>
          </a:xfrm>
        </p:spPr>
        <p:txBody>
          <a:bodyPr>
            <a:noAutofit/>
          </a:bodyPr>
          <a:lstStyle/>
          <a:p>
            <a:r>
              <a:rPr lang="sv-SE" altLang="sv-SE" sz="2000" dirty="0" smtClean="0">
                <a:solidFill>
                  <a:schemeClr val="tx1">
                    <a:tint val="75000"/>
                  </a:schemeClr>
                </a:solidFill>
                <a:latin typeface="Georgia" pitchFamily="18" charset="0"/>
              </a:rPr>
              <a:t>Om nedstämdhet </a:t>
            </a:r>
            <a:r>
              <a:rPr lang="sv-SE" altLang="sv-SE" sz="2000" dirty="0">
                <a:solidFill>
                  <a:schemeClr val="tx1">
                    <a:tint val="75000"/>
                  </a:schemeClr>
                </a:solidFill>
                <a:latin typeface="Georgia" pitchFamily="18" charset="0"/>
              </a:rPr>
              <a:t>och </a:t>
            </a:r>
            <a:r>
              <a:rPr lang="sv-SE" altLang="sv-SE" sz="2000" dirty="0" smtClean="0">
                <a:solidFill>
                  <a:schemeClr val="tx1">
                    <a:tint val="75000"/>
                  </a:schemeClr>
                </a:solidFill>
                <a:latin typeface="Georgia" pitchFamily="18" charset="0"/>
              </a:rPr>
              <a:t>depression</a:t>
            </a:r>
            <a:endParaRPr lang="sv-SE" altLang="sv-SE" sz="2000" dirty="0">
              <a:solidFill>
                <a:schemeClr val="tx1">
                  <a:tint val="75000"/>
                </a:schemeClr>
              </a:solidFill>
              <a:latin typeface="Georgia" pitchFamily="18" charset="0"/>
            </a:endParaRPr>
          </a:p>
          <a:p>
            <a:r>
              <a:rPr lang="sv-SE" altLang="sv-SE" sz="2000" dirty="0">
                <a:solidFill>
                  <a:schemeClr val="tx1">
                    <a:tint val="75000"/>
                  </a:schemeClr>
                </a:solidFill>
                <a:latin typeface="Georgia" pitchFamily="18" charset="0"/>
              </a:rPr>
              <a:t>Vad </a:t>
            </a:r>
            <a:r>
              <a:rPr lang="sv-SE" altLang="sv-SE" sz="2000" dirty="0" smtClean="0">
                <a:solidFill>
                  <a:schemeClr val="tx1">
                    <a:tint val="75000"/>
                  </a:schemeClr>
                </a:solidFill>
                <a:latin typeface="Georgia" pitchFamily="18" charset="0"/>
              </a:rPr>
              <a:t>gör att vi blir och fortsätter vara nedstämda eller deprimerade?</a:t>
            </a:r>
          </a:p>
          <a:p>
            <a:r>
              <a:rPr lang="sv-SE" altLang="sv-SE" sz="2000" dirty="0" smtClean="0">
                <a:solidFill>
                  <a:schemeClr val="tx1">
                    <a:tint val="75000"/>
                  </a:schemeClr>
                </a:solidFill>
                <a:latin typeface="Georgia" pitchFamily="18" charset="0"/>
              </a:rPr>
              <a:t>Om KBT och depression</a:t>
            </a:r>
            <a:endParaRPr lang="sv-SE" altLang="sv-SE" sz="2000" dirty="0">
              <a:solidFill>
                <a:schemeClr val="tx1">
                  <a:tint val="75000"/>
                </a:schemeClr>
              </a:solidFill>
              <a:latin typeface="Georgia" pitchFamily="18" charset="0"/>
            </a:endParaRPr>
          </a:p>
          <a:p>
            <a:r>
              <a:rPr lang="sv-SE" altLang="sv-SE" sz="2000" dirty="0" smtClean="0">
                <a:solidFill>
                  <a:schemeClr val="tx1">
                    <a:tint val="75000"/>
                  </a:schemeClr>
                </a:solidFill>
                <a:latin typeface="Georgia" pitchFamily="18" charset="0"/>
              </a:rPr>
              <a:t>Vad </a:t>
            </a:r>
            <a:r>
              <a:rPr lang="sv-SE" altLang="sv-SE" sz="2000" dirty="0">
                <a:solidFill>
                  <a:schemeClr val="tx1">
                    <a:tint val="75000"/>
                  </a:schemeClr>
                </a:solidFill>
                <a:latin typeface="Georgia" pitchFamily="18" charset="0"/>
              </a:rPr>
              <a:t>kan man göra för att ta sig ur nedstämdhet och depression</a:t>
            </a:r>
            <a:r>
              <a:rPr lang="sv-SE" altLang="sv-SE" sz="2000" dirty="0" smtClean="0">
                <a:solidFill>
                  <a:schemeClr val="tx1">
                    <a:tint val="75000"/>
                  </a:schemeClr>
                </a:solidFill>
                <a:latin typeface="Georgia" pitchFamily="18" charset="0"/>
              </a:rPr>
              <a:t>?</a:t>
            </a:r>
          </a:p>
          <a:p>
            <a:r>
              <a:rPr lang="sv-SE" altLang="sv-SE" sz="2000" dirty="0" smtClean="0">
                <a:solidFill>
                  <a:schemeClr val="tx1">
                    <a:tint val="75000"/>
                  </a:schemeClr>
                </a:solidFill>
                <a:latin typeface="Georgia" pitchFamily="18" charset="0"/>
              </a:rPr>
              <a:t>Grubblande</a:t>
            </a:r>
            <a:endParaRPr lang="sv-SE" altLang="sv-SE" sz="2000" dirty="0">
              <a:solidFill>
                <a:schemeClr val="tx1">
                  <a:tint val="75000"/>
                </a:schemeClr>
              </a:solidFill>
              <a:latin typeface="Georgia" pitchFamily="18" charset="0"/>
            </a:endParaRPr>
          </a:p>
          <a:p>
            <a:r>
              <a:rPr lang="sv-SE" altLang="sv-SE" sz="2000" dirty="0" smtClean="0">
                <a:solidFill>
                  <a:schemeClr val="tx1">
                    <a:tint val="75000"/>
                  </a:schemeClr>
                </a:solidFill>
                <a:latin typeface="Georgia" pitchFamily="18" charset="0"/>
              </a:rPr>
              <a:t>Behandling på vårdcentralen</a:t>
            </a:r>
            <a:endParaRPr lang="sv-SE" altLang="sv-SE" sz="2000" dirty="0">
              <a:solidFill>
                <a:schemeClr val="tx1">
                  <a:tint val="75000"/>
                </a:schemeClr>
              </a:solidFill>
              <a:latin typeface="Georgia" pitchFamily="18" charset="0"/>
            </a:endParaRPr>
          </a:p>
        </p:txBody>
      </p:sp>
    </p:spTree>
    <p:extLst>
      <p:ext uri="{BB962C8B-B14F-4D97-AF65-F5344CB8AC3E}">
        <p14:creationId xmlns:p14="http://schemas.microsoft.com/office/powerpoint/2010/main" val="180141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6413452" cy="481258"/>
          </a:xfrm>
        </p:spPr>
        <p:txBody>
          <a:bodyPr>
            <a:normAutofit/>
          </a:bodyPr>
          <a:lstStyle/>
          <a:p>
            <a:r>
              <a:rPr lang="sv-SE" altLang="sv-SE" dirty="0" smtClean="0"/>
              <a:t>Grubbel</a:t>
            </a:r>
            <a:endParaRPr lang="sv-SE" altLang="sv-SE" dirty="0"/>
          </a:p>
        </p:txBody>
      </p:sp>
      <p:sp>
        <p:nvSpPr>
          <p:cNvPr id="3" name="Underrubrik 2"/>
          <p:cNvSpPr>
            <a:spLocks noGrp="1"/>
          </p:cNvSpPr>
          <p:nvPr>
            <p:ph type="subTitle" idx="1"/>
          </p:nvPr>
        </p:nvSpPr>
        <p:spPr>
          <a:xfrm>
            <a:off x="827584" y="1563638"/>
            <a:ext cx="7617708" cy="2952328"/>
          </a:xfrm>
        </p:spPr>
        <p:txBody>
          <a:bodyPr>
            <a:normAutofit/>
          </a:bodyPr>
          <a:lstStyle/>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2000" dirty="0" smtClean="0">
                <a:solidFill>
                  <a:schemeClr val="accent4"/>
                </a:solidFill>
              </a:rPr>
              <a:t>Vanligt vid depression, försämrar måendet</a:t>
            </a:r>
          </a:p>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2000" dirty="0" smtClean="0">
                <a:solidFill>
                  <a:schemeClr val="accent4"/>
                </a:solidFill>
              </a:rPr>
              <a:t>Känns rätt, ger känsla av att närma sig en lösning</a:t>
            </a:r>
            <a:endParaRPr lang="sv-SE" altLang="sv-SE" sz="2000" dirty="0">
              <a:solidFill>
                <a:schemeClr val="accent4"/>
              </a:solidFill>
            </a:endParaRPr>
          </a:p>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2000" dirty="0">
                <a:solidFill>
                  <a:schemeClr val="accent4"/>
                </a:solidFill>
              </a:rPr>
              <a:t>Lära sig identifiera när man grubblar</a:t>
            </a:r>
          </a:p>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2000" dirty="0" smtClean="0">
                <a:solidFill>
                  <a:schemeClr val="accent4"/>
                </a:solidFill>
              </a:rPr>
              <a:t>Låt grubbel </a:t>
            </a:r>
            <a:r>
              <a:rPr lang="sv-SE" altLang="sv-SE" sz="2000" dirty="0">
                <a:solidFill>
                  <a:schemeClr val="accent4"/>
                </a:solidFill>
              </a:rPr>
              <a:t>blir en trigger för </a:t>
            </a:r>
            <a:r>
              <a:rPr lang="sv-SE" altLang="sv-SE" sz="2000" dirty="0" smtClean="0">
                <a:solidFill>
                  <a:schemeClr val="accent4"/>
                </a:solidFill>
              </a:rPr>
              <a:t>att du ska aktivera dig</a:t>
            </a:r>
            <a:endParaRPr lang="sv-SE" altLang="sv-SE" sz="2000" dirty="0">
              <a:solidFill>
                <a:schemeClr val="accent4"/>
              </a:solidFill>
            </a:endParaRPr>
          </a:p>
          <a:p>
            <a:endParaRPr lang="sv-SE" sz="2000" dirty="0">
              <a:solidFill>
                <a:schemeClr val="accent4"/>
              </a:solidFill>
            </a:endParaRPr>
          </a:p>
        </p:txBody>
      </p:sp>
    </p:spTree>
    <p:extLst>
      <p:ext uri="{BB962C8B-B14F-4D97-AF65-F5344CB8AC3E}">
        <p14:creationId xmlns:p14="http://schemas.microsoft.com/office/powerpoint/2010/main" val="36560850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smtClean="0"/>
              <a:t>3-minuters</a:t>
            </a:r>
            <a:r>
              <a:rPr lang="sv-SE" altLang="sv-SE" dirty="0" smtClean="0">
                <a:solidFill>
                  <a:schemeClr val="accent3"/>
                </a:solidFill>
              </a:rPr>
              <a:t> </a:t>
            </a:r>
            <a:r>
              <a:rPr lang="sv-SE" altLang="sv-SE" dirty="0"/>
              <a:t>regeln</a:t>
            </a:r>
            <a:endParaRPr lang="sv-SE" dirty="0"/>
          </a:p>
        </p:txBody>
      </p:sp>
      <p:sp>
        <p:nvSpPr>
          <p:cNvPr id="3" name="Underrubrik 2"/>
          <p:cNvSpPr>
            <a:spLocks noGrp="1"/>
          </p:cNvSpPr>
          <p:nvPr>
            <p:ph type="subTitle" idx="1"/>
          </p:nvPr>
        </p:nvSpPr>
        <p:spPr>
          <a:xfrm>
            <a:off x="842724" y="1794124"/>
            <a:ext cx="8049756" cy="3349376"/>
          </a:xfrm>
        </p:spPr>
        <p:txBody>
          <a:bodyPr>
            <a:normAutofit fontScale="25000" lnSpcReduction="20000"/>
          </a:bodyPr>
          <a:lstStyle/>
          <a:p>
            <a:pPr marL="0" lvl="1" algn="just">
              <a:lnSpc>
                <a:spcPct val="160000"/>
              </a:lnSpc>
              <a:spcBef>
                <a:spcPts val="600"/>
              </a:spcBef>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8000" dirty="0" smtClean="0">
                <a:solidFill>
                  <a:schemeClr val="accent4"/>
                </a:solidFill>
              </a:rPr>
              <a:t>Har du tänkt på samma sak i mer är 3 minuter? Fråga dig själv:</a:t>
            </a:r>
            <a:endParaRPr lang="sv-SE" altLang="sv-SE" sz="8000" dirty="0">
              <a:solidFill>
                <a:schemeClr val="accent4"/>
              </a:solidFill>
            </a:endParaRPr>
          </a:p>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8000" dirty="0">
                <a:solidFill>
                  <a:schemeClr val="accent4"/>
                </a:solidFill>
              </a:rPr>
              <a:t>Förstår jag problemet bättre?</a:t>
            </a:r>
          </a:p>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8000" dirty="0">
                <a:solidFill>
                  <a:schemeClr val="accent4"/>
                </a:solidFill>
              </a:rPr>
              <a:t>Har jag kommit närmre en lösning?</a:t>
            </a:r>
          </a:p>
          <a:p>
            <a:pPr marL="298450" lvl="1" indent="-342900" algn="just">
              <a:lnSpc>
                <a:spcPct val="160000"/>
              </a:lnSpc>
              <a:spcBef>
                <a:spcPts val="600"/>
              </a:spcBef>
              <a:buFont typeface="Courier New"/>
              <a:buChar char="o"/>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8000" dirty="0">
                <a:solidFill>
                  <a:schemeClr val="accent4"/>
                </a:solidFill>
              </a:rPr>
              <a:t>Mår jag bättre?</a:t>
            </a:r>
          </a:p>
          <a:p>
            <a:pPr marL="0" lvl="1" algn="just">
              <a:lnSpc>
                <a:spcPct val="160000"/>
              </a:lnSpc>
              <a:spcBef>
                <a:spcPts val="600"/>
              </a:spcBef>
              <a:tabLst>
                <a:tab pos="342900" algn="l"/>
                <a:tab pos="901700" algn="l"/>
                <a:tab pos="1816100" algn="l"/>
                <a:tab pos="2730500" algn="l"/>
                <a:tab pos="3644900" algn="l"/>
                <a:tab pos="4559300" algn="l"/>
                <a:tab pos="5473700" algn="l"/>
                <a:tab pos="6388100" algn="l"/>
                <a:tab pos="7302500" algn="l"/>
                <a:tab pos="8216900" algn="l"/>
                <a:tab pos="9131300" algn="l"/>
                <a:tab pos="10045700" algn="l"/>
                <a:tab pos="10321925" algn="l"/>
                <a:tab pos="10771188" algn="l"/>
                <a:tab pos="10772775" algn="l"/>
                <a:tab pos="10774363" algn="l"/>
                <a:tab pos="10775950" algn="l"/>
                <a:tab pos="10777538" algn="l"/>
                <a:tab pos="10779125" algn="l"/>
                <a:tab pos="10780713" algn="l"/>
              </a:tabLst>
            </a:pPr>
            <a:r>
              <a:rPr lang="sv-SE" altLang="sv-SE" sz="8000" dirty="0">
                <a:solidFill>
                  <a:schemeClr val="accent4"/>
                </a:solidFill>
              </a:rPr>
              <a:t>Om svaret är NEJ så bör du bryta grubblandet med en aktivitet</a:t>
            </a:r>
          </a:p>
          <a:p>
            <a:endParaRPr lang="sv-SE" dirty="0">
              <a:solidFill>
                <a:schemeClr val="accent4"/>
              </a:solidFill>
            </a:endParaRPr>
          </a:p>
        </p:txBody>
      </p:sp>
    </p:spTree>
    <p:extLst>
      <p:ext uri="{BB962C8B-B14F-4D97-AF65-F5344CB8AC3E}">
        <p14:creationId xmlns:p14="http://schemas.microsoft.com/office/powerpoint/2010/main" val="2046171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043609" y="1779662"/>
            <a:ext cx="8127438" cy="614544"/>
          </a:xfrm>
        </p:spPr>
        <p:txBody>
          <a:bodyPr/>
          <a:lstStyle/>
          <a:p>
            <a:r>
              <a:rPr lang="sv-SE" dirty="0" smtClean="0"/>
              <a:t>Behandling på vårdcentralen</a:t>
            </a:r>
            <a:endParaRPr lang="sv-SE" dirty="0"/>
          </a:p>
        </p:txBody>
      </p:sp>
      <p:sp>
        <p:nvSpPr>
          <p:cNvPr id="2" name="Underrubrik 1"/>
          <p:cNvSpPr>
            <a:spLocks noGrp="1"/>
          </p:cNvSpPr>
          <p:nvPr>
            <p:ph type="subTitle" idx="1"/>
          </p:nvPr>
        </p:nvSpPr>
        <p:spPr/>
        <p:txBody>
          <a:bodyPr/>
          <a:lstStyle/>
          <a:p>
            <a:endParaRPr lang="sv-SE"/>
          </a:p>
        </p:txBody>
      </p:sp>
    </p:spTree>
    <p:extLst>
      <p:ext uri="{BB962C8B-B14F-4D97-AF65-F5344CB8AC3E}">
        <p14:creationId xmlns:p14="http://schemas.microsoft.com/office/powerpoint/2010/main" val="30941234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idx="4294967295"/>
          </p:nvPr>
        </p:nvSpPr>
        <p:spPr>
          <a:xfrm>
            <a:off x="1016000" y="952500"/>
            <a:ext cx="8128000" cy="614363"/>
          </a:xfrm>
        </p:spPr>
        <p:txBody>
          <a:bodyPr/>
          <a:lstStyle/>
          <a:p>
            <a:r>
              <a:rPr lang="sv-SE" dirty="0" smtClean="0"/>
              <a:t>Lägg in aktuell info</a:t>
            </a:r>
            <a:endParaRPr lang="sv-SE" dirty="0"/>
          </a:p>
        </p:txBody>
      </p:sp>
    </p:spTree>
    <p:extLst>
      <p:ext uri="{BB962C8B-B14F-4D97-AF65-F5344CB8AC3E}">
        <p14:creationId xmlns:p14="http://schemas.microsoft.com/office/powerpoint/2010/main" val="1642431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Guidad självhjälp</a:t>
            </a:r>
            <a:endParaRPr lang="sv-SE"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1707654"/>
            <a:ext cx="1800200" cy="2430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descr="Bildresultat för ta makten över depression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1717008"/>
            <a:ext cx="1674564" cy="243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366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Underrubrik 2"/>
          <p:cNvSpPr>
            <a:spLocks noGrp="1"/>
          </p:cNvSpPr>
          <p:nvPr>
            <p:ph type="subTitle" idx="1"/>
          </p:nvPr>
        </p:nvSpPr>
        <p:spPr>
          <a:xfrm>
            <a:off x="2195736" y="1851670"/>
            <a:ext cx="3369236" cy="2289799"/>
          </a:xfrm>
        </p:spPr>
        <p:txBody>
          <a:bodyPr/>
          <a:lstStyle/>
          <a:p>
            <a:pPr marL="0" indent="0" algn="ctr">
              <a:buNone/>
            </a:pPr>
            <a:endParaRPr lang="sv-SE" dirty="0" smtClean="0"/>
          </a:p>
          <a:p>
            <a:pPr marL="0" indent="0" algn="ctr">
              <a:buNone/>
            </a:pPr>
            <a:r>
              <a:rPr lang="sv-SE" dirty="0" smtClean="0"/>
              <a:t>		</a:t>
            </a:r>
            <a:r>
              <a:rPr lang="sv-SE" sz="4000" dirty="0" smtClean="0">
                <a:solidFill>
                  <a:srgbClr val="1CA185"/>
                </a:solidFill>
              </a:rPr>
              <a:t>Tack!</a:t>
            </a:r>
            <a:endParaRPr lang="sv-SE" sz="4000" dirty="0">
              <a:solidFill>
                <a:srgbClr val="1CA185"/>
              </a:solidFill>
            </a:endParaRPr>
          </a:p>
        </p:txBody>
      </p:sp>
    </p:spTree>
    <p:extLst>
      <p:ext uri="{BB962C8B-B14F-4D97-AF65-F5344CB8AC3E}">
        <p14:creationId xmlns:p14="http://schemas.microsoft.com/office/powerpoint/2010/main" val="3620170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827584" y="1635646"/>
            <a:ext cx="8127438" cy="614544"/>
          </a:xfrm>
        </p:spPr>
        <p:txBody>
          <a:bodyPr/>
          <a:lstStyle/>
          <a:p>
            <a:r>
              <a:rPr lang="sv-SE" dirty="0" smtClean="0"/>
              <a:t>Om nedstämdhet och depression</a:t>
            </a:r>
            <a:endParaRPr lang="sv-SE" dirty="0"/>
          </a:p>
        </p:txBody>
      </p:sp>
    </p:spTree>
    <p:extLst>
      <p:ext uri="{BB962C8B-B14F-4D97-AF65-F5344CB8AC3E}">
        <p14:creationId xmlns:p14="http://schemas.microsoft.com/office/powerpoint/2010/main" val="890493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534812" y="818940"/>
            <a:ext cx="8609188" cy="481258"/>
          </a:xfrm>
        </p:spPr>
        <p:txBody>
          <a:bodyPr>
            <a:normAutofit fontScale="90000"/>
          </a:bodyPr>
          <a:lstStyle/>
          <a:p>
            <a:r>
              <a:rPr lang="sv-SE" altLang="sv-SE" dirty="0"/>
              <a:t>Att vara ledsen är inte samma sak som att vara deprimerad</a:t>
            </a:r>
            <a:endParaRPr lang="sv-SE" dirty="0"/>
          </a:p>
        </p:txBody>
      </p:sp>
      <p:sp>
        <p:nvSpPr>
          <p:cNvPr id="5" name="Underrubrik 4"/>
          <p:cNvSpPr>
            <a:spLocks noGrp="1"/>
          </p:cNvSpPr>
          <p:nvPr>
            <p:ph type="subTitle" idx="1"/>
          </p:nvPr>
        </p:nvSpPr>
        <p:spPr>
          <a:xfrm>
            <a:off x="827584" y="1563638"/>
            <a:ext cx="6681604" cy="2448272"/>
          </a:xfrm>
        </p:spPr>
        <p:txBody>
          <a:bodyPr>
            <a:noAutofit/>
          </a:bodyPr>
          <a:lstStyle/>
          <a:p>
            <a:r>
              <a:rPr lang="sv-SE" altLang="sv-SE" sz="2000" dirty="0">
                <a:solidFill>
                  <a:schemeClr val="tx1">
                    <a:tint val="75000"/>
                  </a:schemeClr>
                </a:solidFill>
                <a:latin typeface="Georgia" pitchFamily="18" charset="0"/>
              </a:rPr>
              <a:t>Känslors </a:t>
            </a:r>
            <a:r>
              <a:rPr lang="sv-SE" altLang="sv-SE" sz="2000" dirty="0" smtClean="0">
                <a:solidFill>
                  <a:schemeClr val="tx1">
                    <a:tint val="75000"/>
                  </a:schemeClr>
                </a:solidFill>
                <a:latin typeface="Georgia" pitchFamily="18" charset="0"/>
              </a:rPr>
              <a:t>funktion</a:t>
            </a:r>
          </a:p>
          <a:p>
            <a:r>
              <a:rPr lang="sv-SE" altLang="sv-SE" sz="2000" dirty="0" smtClean="0">
                <a:solidFill>
                  <a:schemeClr val="tx1">
                    <a:tint val="75000"/>
                  </a:schemeClr>
                </a:solidFill>
                <a:latin typeface="Georgia" pitchFamily="18" charset="0"/>
              </a:rPr>
              <a:t>Att vara ledsen är </a:t>
            </a:r>
            <a:r>
              <a:rPr lang="sv-SE" altLang="sv-SE" sz="2000" dirty="0">
                <a:solidFill>
                  <a:schemeClr val="tx1">
                    <a:tint val="75000"/>
                  </a:schemeClr>
                </a:solidFill>
                <a:latin typeface="Georgia" pitchFamily="18" charset="0"/>
              </a:rPr>
              <a:t>en grundläggande </a:t>
            </a:r>
            <a:r>
              <a:rPr lang="sv-SE" altLang="sv-SE" sz="2000" dirty="0" smtClean="0">
                <a:solidFill>
                  <a:schemeClr val="tx1">
                    <a:tint val="75000"/>
                  </a:schemeClr>
                </a:solidFill>
                <a:latin typeface="Georgia" pitchFamily="18" charset="0"/>
              </a:rPr>
              <a:t>känsla</a:t>
            </a:r>
          </a:p>
          <a:p>
            <a:r>
              <a:rPr lang="sv-SE" altLang="sv-SE" sz="2000" dirty="0" smtClean="0">
                <a:solidFill>
                  <a:schemeClr val="tx1">
                    <a:tint val="75000"/>
                  </a:schemeClr>
                </a:solidFill>
                <a:latin typeface="Georgia" pitchFamily="18" charset="0"/>
              </a:rPr>
              <a:t>Depression </a:t>
            </a:r>
            <a:r>
              <a:rPr lang="sv-SE" altLang="sv-SE" sz="2000" dirty="0">
                <a:solidFill>
                  <a:schemeClr val="tx1">
                    <a:tint val="75000"/>
                  </a:schemeClr>
                </a:solidFill>
                <a:latin typeface="Georgia" pitchFamily="18" charset="0"/>
              </a:rPr>
              <a:t>ett stämningsläge </a:t>
            </a:r>
          </a:p>
        </p:txBody>
      </p:sp>
    </p:spTree>
    <p:extLst>
      <p:ext uri="{BB962C8B-B14F-4D97-AF65-F5344CB8AC3E}">
        <p14:creationId xmlns:p14="http://schemas.microsoft.com/office/powerpoint/2010/main" val="2407153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534812" y="818940"/>
            <a:ext cx="8609188" cy="481258"/>
          </a:xfrm>
        </p:spPr>
        <p:txBody>
          <a:bodyPr>
            <a:normAutofit/>
          </a:bodyPr>
          <a:lstStyle/>
          <a:p>
            <a:r>
              <a:rPr lang="sv-SE" dirty="0"/>
              <a:t>Om depression – vilka drabbas</a:t>
            </a:r>
          </a:p>
        </p:txBody>
      </p:sp>
      <p:sp>
        <p:nvSpPr>
          <p:cNvPr id="5" name="Underrubrik 4"/>
          <p:cNvSpPr>
            <a:spLocks noGrp="1"/>
          </p:cNvSpPr>
          <p:nvPr>
            <p:ph type="subTitle" idx="1"/>
          </p:nvPr>
        </p:nvSpPr>
        <p:spPr>
          <a:xfrm>
            <a:off x="827584" y="1563638"/>
            <a:ext cx="6681604" cy="2448272"/>
          </a:xfrm>
        </p:spPr>
        <p:txBody>
          <a:bodyPr>
            <a:noAutofit/>
          </a:bodyPr>
          <a:lstStyle/>
          <a:p>
            <a:r>
              <a:rPr lang="sv-SE" altLang="sv-SE" sz="2000" dirty="0">
                <a:solidFill>
                  <a:schemeClr val="tx1">
                    <a:tint val="75000"/>
                  </a:schemeClr>
                </a:solidFill>
                <a:latin typeface="Georgia" pitchFamily="18" charset="0"/>
              </a:rPr>
              <a:t> Kvinnor </a:t>
            </a:r>
            <a:r>
              <a:rPr lang="sv-SE" altLang="sv-SE" sz="2000" dirty="0" smtClean="0">
                <a:solidFill>
                  <a:schemeClr val="tx1">
                    <a:tint val="75000"/>
                  </a:schemeClr>
                </a:solidFill>
                <a:latin typeface="Georgia" pitchFamily="18" charset="0"/>
              </a:rPr>
              <a:t>oftare </a:t>
            </a:r>
            <a:r>
              <a:rPr lang="sv-SE" altLang="sv-SE" sz="2000" dirty="0">
                <a:solidFill>
                  <a:schemeClr val="tx1">
                    <a:tint val="75000"/>
                  </a:schemeClr>
                </a:solidFill>
                <a:latin typeface="Georgia" pitchFamily="18" charset="0"/>
              </a:rPr>
              <a:t>än män</a:t>
            </a:r>
          </a:p>
          <a:p>
            <a:r>
              <a:rPr lang="sv-SE" altLang="sv-SE" sz="2000" dirty="0">
                <a:solidFill>
                  <a:schemeClr val="tx1">
                    <a:tint val="75000"/>
                  </a:schemeClr>
                </a:solidFill>
                <a:latin typeface="Georgia" pitchFamily="18" charset="0"/>
              </a:rPr>
              <a:t> Livsförändringar/stressiga livshändelser</a:t>
            </a:r>
          </a:p>
          <a:p>
            <a:r>
              <a:rPr lang="sv-SE" altLang="sv-SE" sz="2000" dirty="0">
                <a:solidFill>
                  <a:schemeClr val="tx1">
                    <a:tint val="75000"/>
                  </a:schemeClr>
                </a:solidFill>
                <a:latin typeface="Georgia" pitchFamily="18" charset="0"/>
              </a:rPr>
              <a:t> Ärftlighet</a:t>
            </a:r>
          </a:p>
          <a:p>
            <a:r>
              <a:rPr lang="sv-SE" altLang="sv-SE" sz="2000" dirty="0">
                <a:solidFill>
                  <a:schemeClr val="tx1">
                    <a:tint val="75000"/>
                  </a:schemeClr>
                </a:solidFill>
                <a:latin typeface="Georgia" pitchFamily="18" charset="0"/>
              </a:rPr>
              <a:t> Tidigare depressioner</a:t>
            </a:r>
          </a:p>
        </p:txBody>
      </p:sp>
    </p:spTree>
    <p:extLst>
      <p:ext uri="{BB962C8B-B14F-4D97-AF65-F5344CB8AC3E}">
        <p14:creationId xmlns:p14="http://schemas.microsoft.com/office/powerpoint/2010/main" val="2622238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a:xfrm>
            <a:off x="534812" y="818940"/>
            <a:ext cx="8609188" cy="481258"/>
          </a:xfrm>
        </p:spPr>
        <p:txBody>
          <a:bodyPr>
            <a:normAutofit/>
          </a:bodyPr>
          <a:lstStyle/>
          <a:p>
            <a:r>
              <a:rPr lang="sv-SE" dirty="0"/>
              <a:t>Om </a:t>
            </a:r>
            <a:r>
              <a:rPr lang="sv-SE" dirty="0" smtClean="0"/>
              <a:t>depression</a:t>
            </a:r>
            <a:endParaRPr lang="sv-SE" dirty="0"/>
          </a:p>
        </p:txBody>
      </p:sp>
      <p:sp>
        <p:nvSpPr>
          <p:cNvPr id="5" name="Underrubrik 4"/>
          <p:cNvSpPr>
            <a:spLocks noGrp="1"/>
          </p:cNvSpPr>
          <p:nvPr>
            <p:ph type="subTitle" idx="1"/>
          </p:nvPr>
        </p:nvSpPr>
        <p:spPr>
          <a:xfrm>
            <a:off x="755576" y="1309356"/>
            <a:ext cx="4968552" cy="3240360"/>
          </a:xfrm>
        </p:spPr>
        <p:txBody>
          <a:bodyPr>
            <a:noAutofit/>
          </a:bodyPr>
          <a:lstStyle/>
          <a:p>
            <a:r>
              <a:rPr lang="sv-SE" altLang="sv-SE" sz="1600" dirty="0" smtClean="0">
                <a:solidFill>
                  <a:srgbClr val="1B8C5F"/>
                </a:solidFill>
                <a:latin typeface="Georgia" pitchFamily="18" charset="0"/>
              </a:rPr>
              <a:t>Nedstämd, låg eller uppgiven</a:t>
            </a:r>
          </a:p>
          <a:p>
            <a:r>
              <a:rPr lang="sv-SE" altLang="sv-SE" sz="1600" dirty="0">
                <a:solidFill>
                  <a:srgbClr val="1B8C5F"/>
                </a:solidFill>
                <a:latin typeface="Georgia" pitchFamily="18" charset="0"/>
              </a:rPr>
              <a:t>M</a:t>
            </a:r>
            <a:r>
              <a:rPr lang="sv-SE" altLang="sv-SE" sz="1600" dirty="0" smtClean="0">
                <a:solidFill>
                  <a:srgbClr val="1B8C5F"/>
                </a:solidFill>
                <a:latin typeface="Georgia" pitchFamily="18" charset="0"/>
              </a:rPr>
              <a:t>indre </a:t>
            </a:r>
            <a:r>
              <a:rPr lang="sv-SE" altLang="sv-SE" sz="1600" dirty="0">
                <a:solidFill>
                  <a:srgbClr val="1B8C5F"/>
                </a:solidFill>
                <a:latin typeface="Georgia" pitchFamily="18" charset="0"/>
              </a:rPr>
              <a:t>lust att göra saker</a:t>
            </a:r>
          </a:p>
          <a:p>
            <a:r>
              <a:rPr lang="sv-SE" altLang="sv-SE" sz="1600" dirty="0">
                <a:solidFill>
                  <a:schemeClr val="tx1">
                    <a:tint val="75000"/>
                  </a:schemeClr>
                </a:solidFill>
                <a:latin typeface="Georgia" pitchFamily="18" charset="0"/>
              </a:rPr>
              <a:t>Minskad/ökad aptit</a:t>
            </a:r>
          </a:p>
          <a:p>
            <a:r>
              <a:rPr lang="sv-SE" altLang="sv-SE" sz="1600" dirty="0">
                <a:solidFill>
                  <a:schemeClr val="tx1">
                    <a:tint val="75000"/>
                  </a:schemeClr>
                </a:solidFill>
                <a:latin typeface="Georgia" pitchFamily="18" charset="0"/>
              </a:rPr>
              <a:t>Trötthet, energilöshet</a:t>
            </a:r>
          </a:p>
          <a:p>
            <a:r>
              <a:rPr lang="sv-SE" altLang="sv-SE" sz="1600" dirty="0">
                <a:solidFill>
                  <a:schemeClr val="tx1">
                    <a:tint val="75000"/>
                  </a:schemeClr>
                </a:solidFill>
                <a:latin typeface="Georgia" pitchFamily="18" charset="0"/>
              </a:rPr>
              <a:t>Sömnproblem (sover för mycket eller för lite)</a:t>
            </a:r>
          </a:p>
          <a:p>
            <a:r>
              <a:rPr lang="sv-SE" altLang="sv-SE" sz="1600" dirty="0" smtClean="0">
                <a:solidFill>
                  <a:schemeClr val="tx1">
                    <a:tint val="75000"/>
                  </a:schemeClr>
                </a:solidFill>
                <a:latin typeface="Georgia" pitchFamily="18" charset="0"/>
              </a:rPr>
              <a:t>Koncentrationssvårigheter</a:t>
            </a:r>
            <a:endParaRPr lang="sv-SE" altLang="sv-SE" sz="1600" dirty="0">
              <a:solidFill>
                <a:schemeClr val="tx1">
                  <a:tint val="75000"/>
                </a:schemeClr>
              </a:solidFill>
              <a:latin typeface="Georgia" pitchFamily="18" charset="0"/>
            </a:endParaRPr>
          </a:p>
          <a:p>
            <a:r>
              <a:rPr lang="sv-SE" altLang="sv-SE" sz="1600" dirty="0">
                <a:solidFill>
                  <a:schemeClr val="tx1">
                    <a:tint val="75000"/>
                  </a:schemeClr>
                </a:solidFill>
                <a:latin typeface="Georgia" pitchFamily="18" charset="0"/>
              </a:rPr>
              <a:t>Skuld, värdelöshetskänslor</a:t>
            </a:r>
          </a:p>
          <a:p>
            <a:r>
              <a:rPr lang="sv-SE" altLang="sv-SE" sz="1600" dirty="0">
                <a:solidFill>
                  <a:schemeClr val="tx1">
                    <a:tint val="75000"/>
                  </a:schemeClr>
                </a:solidFill>
                <a:latin typeface="Georgia" pitchFamily="18" charset="0"/>
              </a:rPr>
              <a:t>Rastlös/långsam</a:t>
            </a:r>
          </a:p>
          <a:p>
            <a:r>
              <a:rPr lang="sv-SE" altLang="sv-SE" sz="1600" dirty="0">
                <a:solidFill>
                  <a:schemeClr val="tx1">
                    <a:tint val="75000"/>
                  </a:schemeClr>
                </a:solidFill>
                <a:latin typeface="Georgia" pitchFamily="18" charset="0"/>
              </a:rPr>
              <a:t>Tankar på döden</a:t>
            </a:r>
          </a:p>
        </p:txBody>
      </p:sp>
      <p:sp>
        <p:nvSpPr>
          <p:cNvPr id="2" name="Rektangel 1"/>
          <p:cNvSpPr/>
          <p:nvPr/>
        </p:nvSpPr>
        <p:spPr>
          <a:xfrm>
            <a:off x="6228184" y="2067694"/>
            <a:ext cx="2596930" cy="646331"/>
          </a:xfrm>
          <a:prstGeom prst="rect">
            <a:avLst/>
          </a:prstGeom>
        </p:spPr>
        <p:txBody>
          <a:bodyPr wrap="square">
            <a:spAutoFit/>
          </a:bodyPr>
          <a:lstStyle/>
          <a:p>
            <a:r>
              <a:rPr lang="sv-SE" altLang="sv-SE" dirty="0">
                <a:solidFill>
                  <a:schemeClr val="tx1">
                    <a:tint val="75000"/>
                  </a:schemeClr>
                </a:solidFill>
                <a:latin typeface="Georgia" pitchFamily="18" charset="0"/>
              </a:rPr>
              <a:t>Större delen av dagen, </a:t>
            </a:r>
            <a:r>
              <a:rPr lang="sv-SE" altLang="sv-SE" dirty="0" smtClean="0">
                <a:solidFill>
                  <a:schemeClr val="tx1">
                    <a:tint val="75000"/>
                  </a:schemeClr>
                </a:solidFill>
                <a:latin typeface="Georgia" pitchFamily="18" charset="0"/>
              </a:rPr>
              <a:t>varje </a:t>
            </a:r>
            <a:r>
              <a:rPr lang="sv-SE" altLang="sv-SE" dirty="0">
                <a:solidFill>
                  <a:schemeClr val="tx1">
                    <a:tint val="75000"/>
                  </a:schemeClr>
                </a:solidFill>
                <a:latin typeface="Georgia" pitchFamily="18" charset="0"/>
              </a:rPr>
              <a:t>dag i &gt;2 </a:t>
            </a:r>
            <a:r>
              <a:rPr lang="sv-SE" altLang="sv-SE" dirty="0" smtClean="0">
                <a:solidFill>
                  <a:schemeClr val="tx1">
                    <a:tint val="75000"/>
                  </a:schemeClr>
                </a:solidFill>
                <a:latin typeface="Georgia" pitchFamily="18" charset="0"/>
              </a:rPr>
              <a:t>veckor</a:t>
            </a:r>
            <a:endParaRPr lang="sv-SE" dirty="0"/>
          </a:p>
        </p:txBody>
      </p:sp>
    </p:spTree>
    <p:extLst>
      <p:ext uri="{BB962C8B-B14F-4D97-AF65-F5344CB8AC3E}">
        <p14:creationId xmlns:p14="http://schemas.microsoft.com/office/powerpoint/2010/main" val="1316407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539552" y="2427734"/>
            <a:ext cx="8127438" cy="614544"/>
          </a:xfrm>
        </p:spPr>
        <p:txBody>
          <a:bodyPr/>
          <a:lstStyle/>
          <a:p>
            <a:r>
              <a:rPr lang="sv-SE" altLang="sv-SE" dirty="0"/>
              <a:t>Vad gör att vi blir och fortsätter vara deprimerade?</a:t>
            </a:r>
          </a:p>
        </p:txBody>
      </p:sp>
    </p:spTree>
    <p:extLst>
      <p:ext uri="{BB962C8B-B14F-4D97-AF65-F5344CB8AC3E}">
        <p14:creationId xmlns:p14="http://schemas.microsoft.com/office/powerpoint/2010/main" val="3607198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799523"/>
            <a:ext cx="6773492" cy="481258"/>
          </a:xfrm>
        </p:spPr>
        <p:txBody>
          <a:bodyPr>
            <a:normAutofit fontScale="90000"/>
          </a:bodyPr>
          <a:lstStyle/>
          <a:p>
            <a:r>
              <a:rPr lang="sv-SE" smtClean="0"/>
              <a:t>Vad orsakar depression och gör att den fortsätter? </a:t>
            </a:r>
            <a:endParaRPr lang="sv-SE" dirty="0"/>
          </a:p>
        </p:txBody>
      </p:sp>
      <p:sp>
        <p:nvSpPr>
          <p:cNvPr id="6" name="Text Box 6"/>
          <p:cNvSpPr txBox="1">
            <a:spLocks noChangeArrowheads="1"/>
          </p:cNvSpPr>
          <p:nvPr/>
        </p:nvSpPr>
        <p:spPr bwMode="auto">
          <a:xfrm>
            <a:off x="2209919" y="1048941"/>
            <a:ext cx="4464496" cy="634962"/>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Bakomliggande </a:t>
            </a:r>
            <a:r>
              <a:rPr lang="sv-SE" altLang="sv-SE" sz="1200" b="1" dirty="0" smtClean="0">
                <a:latin typeface="Verdana" panose="020B0604030504040204" pitchFamily="34" charset="0"/>
              </a:rPr>
              <a:t>faktorer</a:t>
            </a:r>
            <a:endParaRPr lang="sv-SE" altLang="sv-SE" sz="1200" dirty="0">
              <a:latin typeface="Verdana" panose="020B0604030504040204" pitchFamily="34" charset="0"/>
            </a:endParaRPr>
          </a:p>
          <a:p>
            <a:pPr algn="ctr">
              <a:buClrTx/>
              <a:buFontTx/>
              <a:buNone/>
            </a:pPr>
            <a:r>
              <a:rPr lang="sv-SE" altLang="sv-SE" sz="1200" dirty="0">
                <a:latin typeface="Verdana" panose="020B0604030504040204" pitchFamily="34" charset="0"/>
              </a:rPr>
              <a:t>stressande livshändelse: förlust, stor förändring, långvarig </a:t>
            </a:r>
            <a:r>
              <a:rPr lang="sv-SE" altLang="sv-SE" sz="1200" dirty="0" smtClean="0">
                <a:latin typeface="Verdana" panose="020B0604030504040204" pitchFamily="34" charset="0"/>
              </a:rPr>
              <a:t>stress</a:t>
            </a:r>
            <a:endParaRPr lang="sv-SE" altLang="sv-SE" sz="1200" dirty="0">
              <a:latin typeface="Verdana" panose="020B0604030504040204" pitchFamily="34" charset="0"/>
            </a:endParaRPr>
          </a:p>
        </p:txBody>
      </p:sp>
      <p:sp>
        <p:nvSpPr>
          <p:cNvPr id="7" name="Text Box 11"/>
          <p:cNvSpPr txBox="1">
            <a:spLocks noChangeArrowheads="1"/>
          </p:cNvSpPr>
          <p:nvPr/>
        </p:nvSpPr>
        <p:spPr bwMode="auto">
          <a:xfrm>
            <a:off x="528349" y="3020270"/>
            <a:ext cx="1974850" cy="1685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Ändrade </a:t>
            </a:r>
            <a:r>
              <a:rPr lang="sv-SE" altLang="sv-SE" sz="1200" b="1" dirty="0" smtClean="0">
                <a:latin typeface="Verdana" panose="020B0604030504040204" pitchFamily="34" charset="0"/>
              </a:rPr>
              <a:t>beteenden</a:t>
            </a:r>
            <a:r>
              <a:rPr lang="sv-SE" altLang="sv-SE" sz="1200" dirty="0" smtClean="0">
                <a:latin typeface="Verdana" panose="020B0604030504040204" pitchFamily="34" charset="0"/>
              </a:rPr>
              <a:t> </a:t>
            </a:r>
            <a:endParaRPr lang="sv-SE" altLang="sv-SE" sz="1200" dirty="0">
              <a:latin typeface="Verdana" panose="020B0604030504040204" pitchFamily="34" charset="0"/>
            </a:endParaRPr>
          </a:p>
          <a:p>
            <a:pPr algn="ctr">
              <a:buClrTx/>
              <a:buFontTx/>
              <a:buNone/>
            </a:pPr>
            <a:r>
              <a:rPr lang="sv-SE" altLang="sv-SE" sz="1200" dirty="0">
                <a:latin typeface="Verdana" panose="020B0604030504040204" pitchFamily="34" charset="0"/>
              </a:rPr>
              <a:t>mer passiv, ligger i sängen, tackar nej till vänner, skjuter upp </a:t>
            </a:r>
            <a:r>
              <a:rPr lang="sv-SE" altLang="sv-SE" sz="1200" dirty="0" smtClean="0">
                <a:latin typeface="Verdana" panose="020B0604030504040204" pitchFamily="34" charset="0"/>
              </a:rPr>
              <a:t>saker, tappar rutiner</a:t>
            </a:r>
            <a:endParaRPr lang="sv-SE" altLang="sv-SE" sz="1200" dirty="0">
              <a:latin typeface="Verdana" panose="020B0604030504040204" pitchFamily="34" charset="0"/>
            </a:endParaRPr>
          </a:p>
        </p:txBody>
      </p:sp>
      <p:sp>
        <p:nvSpPr>
          <p:cNvPr id="8" name="Text Box 8"/>
          <p:cNvSpPr txBox="1">
            <a:spLocks noChangeArrowheads="1"/>
          </p:cNvSpPr>
          <p:nvPr/>
        </p:nvSpPr>
        <p:spPr bwMode="auto">
          <a:xfrm>
            <a:off x="2674433" y="2016067"/>
            <a:ext cx="3999982" cy="7777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Mindre belönande </a:t>
            </a:r>
            <a:r>
              <a:rPr lang="sv-SE" altLang="sv-SE" sz="1200" b="1" dirty="0" smtClean="0">
                <a:latin typeface="Verdana" panose="020B0604030504040204" pitchFamily="34" charset="0"/>
              </a:rPr>
              <a:t>liv</a:t>
            </a:r>
            <a:endParaRPr lang="sv-SE" altLang="sv-SE" sz="1200" dirty="0">
              <a:latin typeface="Verdana" panose="020B0604030504040204" pitchFamily="34" charset="0"/>
            </a:endParaRPr>
          </a:p>
          <a:p>
            <a:pPr algn="ctr">
              <a:buClrTx/>
              <a:buFontTx/>
              <a:buNone/>
            </a:pPr>
            <a:r>
              <a:rPr lang="sv-SE" altLang="sv-SE" sz="1200" dirty="0">
                <a:latin typeface="Verdana" panose="020B0604030504040204" pitchFamily="34" charset="0"/>
              </a:rPr>
              <a:t>för lite stimulans, ensamhet, inte </a:t>
            </a:r>
            <a:r>
              <a:rPr lang="sv-SE" altLang="sv-SE" sz="1200" dirty="0" smtClean="0">
                <a:latin typeface="Verdana" panose="020B0604030504040204" pitchFamily="34" charset="0"/>
              </a:rPr>
              <a:t>behövd</a:t>
            </a:r>
            <a:endParaRPr lang="sv-SE" altLang="sv-SE" sz="1200" dirty="0">
              <a:latin typeface="Verdana" panose="020B0604030504040204" pitchFamily="34" charset="0"/>
            </a:endParaRPr>
          </a:p>
        </p:txBody>
      </p:sp>
      <p:sp>
        <p:nvSpPr>
          <p:cNvPr id="9" name="Text Box 9"/>
          <p:cNvSpPr txBox="1">
            <a:spLocks noChangeArrowheads="1"/>
          </p:cNvSpPr>
          <p:nvPr/>
        </p:nvSpPr>
        <p:spPr bwMode="auto">
          <a:xfrm>
            <a:off x="6629190" y="2941589"/>
            <a:ext cx="2335297" cy="1570060"/>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200" b="1" dirty="0">
                <a:latin typeface="Verdana" panose="020B0604030504040204" pitchFamily="34" charset="0"/>
              </a:rPr>
              <a:t>Depressiva </a:t>
            </a:r>
            <a:r>
              <a:rPr lang="sv-SE" altLang="sv-SE" sz="1200" b="1" dirty="0" smtClean="0">
                <a:latin typeface="Verdana" panose="020B0604030504040204" pitchFamily="34" charset="0"/>
              </a:rPr>
              <a:t>symtom</a:t>
            </a:r>
            <a:endParaRPr lang="sv-SE" altLang="sv-SE" sz="1200" b="1" dirty="0">
              <a:latin typeface="Verdana" panose="020B0604030504040204" pitchFamily="34" charset="0"/>
            </a:endParaRPr>
          </a:p>
          <a:p>
            <a:pPr algn="ctr">
              <a:buClrTx/>
              <a:buFontTx/>
              <a:buNone/>
            </a:pPr>
            <a:r>
              <a:rPr lang="sv-SE" altLang="sv-SE" sz="1200" dirty="0">
                <a:latin typeface="Verdana" panose="020B0604030504040204" pitchFamily="34" charset="0"/>
              </a:rPr>
              <a:t>Trött/orkeslös</a:t>
            </a:r>
          </a:p>
          <a:p>
            <a:pPr algn="ctr">
              <a:buClrTx/>
              <a:buFontTx/>
              <a:buNone/>
            </a:pPr>
            <a:r>
              <a:rPr lang="sv-SE" altLang="sv-SE" sz="1200" dirty="0">
                <a:latin typeface="Verdana" panose="020B0604030504040204" pitchFamily="34" charset="0"/>
              </a:rPr>
              <a:t>”Har ingen lust”</a:t>
            </a:r>
          </a:p>
          <a:p>
            <a:pPr algn="ctr">
              <a:buClrTx/>
              <a:buFontTx/>
              <a:buNone/>
            </a:pPr>
            <a:r>
              <a:rPr lang="sv-SE" altLang="sv-SE" sz="1200" dirty="0">
                <a:latin typeface="Verdana" panose="020B0604030504040204" pitchFamily="34" charset="0"/>
              </a:rPr>
              <a:t>Ledsen, orolig</a:t>
            </a:r>
            <a:r>
              <a:rPr lang="sv-SE" altLang="sv-SE" sz="1200" dirty="0" smtClean="0">
                <a:latin typeface="Verdana" panose="020B0604030504040204" pitchFamily="34" charset="0"/>
              </a:rPr>
              <a:t>, skuld</a:t>
            </a:r>
            <a:endParaRPr lang="sv-SE" altLang="sv-SE" sz="1200" dirty="0">
              <a:latin typeface="Verdana" panose="020B0604030504040204" pitchFamily="34" charset="0"/>
            </a:endParaRPr>
          </a:p>
          <a:p>
            <a:pPr algn="ctr">
              <a:buClrTx/>
              <a:buFontTx/>
              <a:buNone/>
            </a:pPr>
            <a:r>
              <a:rPr lang="sv-SE" altLang="sv-SE" sz="1200" dirty="0" smtClean="0">
                <a:latin typeface="Verdana" panose="020B0604030504040204" pitchFamily="34" charset="0"/>
              </a:rPr>
              <a:t>koncentrationssvårigheter</a:t>
            </a:r>
            <a:endParaRPr lang="sv-SE" altLang="sv-SE" sz="1200" dirty="0">
              <a:latin typeface="Verdana" panose="020B0604030504040204" pitchFamily="34" charset="0"/>
            </a:endParaRPr>
          </a:p>
          <a:p>
            <a:pPr>
              <a:buClrTx/>
              <a:buFontTx/>
              <a:buNone/>
            </a:pPr>
            <a:endParaRPr lang="sv-SE" altLang="sv-SE" sz="1200" dirty="0">
              <a:latin typeface="Verdana" panose="020B0604030504040204" pitchFamily="34" charset="0"/>
            </a:endParaRPr>
          </a:p>
        </p:txBody>
      </p:sp>
      <p:sp>
        <p:nvSpPr>
          <p:cNvPr id="10" name="AutoShape 5"/>
          <p:cNvSpPr>
            <a:spLocks noChangeArrowheads="1"/>
          </p:cNvSpPr>
          <p:nvPr/>
        </p:nvSpPr>
        <p:spPr bwMode="auto">
          <a:xfrm flipH="1" flipV="1">
            <a:off x="2525733" y="2432024"/>
            <a:ext cx="895350" cy="2079625"/>
          </a:xfrm>
          <a:prstGeom prst="curvedLeftArrow">
            <a:avLst>
              <a:gd name="adj1" fmla="val 46454"/>
              <a:gd name="adj2" fmla="val 92908"/>
              <a:gd name="adj3" fmla="val 33333"/>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1" name="AutoShape 4"/>
          <p:cNvSpPr>
            <a:spLocks noChangeArrowheads="1"/>
          </p:cNvSpPr>
          <p:nvPr/>
        </p:nvSpPr>
        <p:spPr bwMode="auto">
          <a:xfrm>
            <a:off x="5544228" y="2561387"/>
            <a:ext cx="895350" cy="2079625"/>
          </a:xfrm>
          <a:prstGeom prst="curvedLeftArrow">
            <a:avLst>
              <a:gd name="adj1" fmla="val 46454"/>
              <a:gd name="adj2" fmla="val 92908"/>
              <a:gd name="adj3" fmla="val 33333"/>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2" name="Text Box 12"/>
          <p:cNvSpPr txBox="1">
            <a:spLocks noChangeArrowheads="1"/>
          </p:cNvSpPr>
          <p:nvPr/>
        </p:nvSpPr>
        <p:spPr bwMode="auto">
          <a:xfrm>
            <a:off x="3610696" y="3274379"/>
            <a:ext cx="1974850" cy="563563"/>
          </a:xfrm>
          <a:prstGeom prst="rect">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cs typeface="Arial Unicode MS" charset="0"/>
              </a:defRPr>
            </a:lvl9pPr>
          </a:lstStyle>
          <a:p>
            <a:pPr algn="ctr">
              <a:buClrTx/>
              <a:buFontTx/>
              <a:buNone/>
            </a:pPr>
            <a:r>
              <a:rPr lang="sv-SE" altLang="sv-SE" sz="1600" b="1" dirty="0">
                <a:latin typeface="Verdana" panose="020B0604030504040204" pitchFamily="34" charset="0"/>
              </a:rPr>
              <a:t>DEPRESSION</a:t>
            </a:r>
          </a:p>
        </p:txBody>
      </p:sp>
      <p:sp>
        <p:nvSpPr>
          <p:cNvPr id="13" name="AutoShape 7"/>
          <p:cNvSpPr>
            <a:spLocks noChangeArrowheads="1"/>
          </p:cNvSpPr>
          <p:nvPr/>
        </p:nvSpPr>
        <p:spPr bwMode="auto">
          <a:xfrm>
            <a:off x="4328401" y="1662109"/>
            <a:ext cx="296863" cy="341313"/>
          </a:xfrm>
          <a:prstGeom prst="downArrow">
            <a:avLst>
              <a:gd name="adj1" fmla="val 50000"/>
              <a:gd name="adj2" fmla="val 28743"/>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Arial Unicode MS" charset="0"/>
              </a:defRPr>
            </a:lvl5pPr>
            <a:lvl6pPr marL="2286000" algn="l" defTabSz="914400" rtl="0" eaLnBrk="1" latinLnBrk="0" hangingPunct="1">
              <a:defRPr kern="1200">
                <a:solidFill>
                  <a:schemeClr val="bg1"/>
                </a:solidFill>
                <a:latin typeface="Arial" panose="020B0604020202020204" pitchFamily="34" charset="0"/>
                <a:ea typeface="+mn-ea"/>
                <a:cs typeface="Arial Unicode MS" charset="0"/>
              </a:defRPr>
            </a:lvl6pPr>
            <a:lvl7pPr marL="2743200" algn="l" defTabSz="914400" rtl="0" eaLnBrk="1" latinLnBrk="0" hangingPunct="1">
              <a:defRPr kern="1200">
                <a:solidFill>
                  <a:schemeClr val="bg1"/>
                </a:solidFill>
                <a:latin typeface="Arial" panose="020B0604020202020204" pitchFamily="34" charset="0"/>
                <a:ea typeface="+mn-ea"/>
                <a:cs typeface="Arial Unicode MS" charset="0"/>
              </a:defRPr>
            </a:lvl7pPr>
            <a:lvl8pPr marL="3200400" algn="l" defTabSz="914400" rtl="0" eaLnBrk="1" latinLnBrk="0" hangingPunct="1">
              <a:defRPr kern="1200">
                <a:solidFill>
                  <a:schemeClr val="bg1"/>
                </a:solidFill>
                <a:latin typeface="Arial" panose="020B0604020202020204" pitchFamily="34" charset="0"/>
                <a:ea typeface="+mn-ea"/>
                <a:cs typeface="Arial Unicode MS" charset="0"/>
              </a:defRPr>
            </a:lvl8pPr>
            <a:lvl9pPr marL="3657600" algn="l" defTabSz="914400" rtl="0" eaLnBrk="1" latinLnBrk="0" hangingPunct="1">
              <a:defRPr kern="1200">
                <a:solidFill>
                  <a:schemeClr val="bg1"/>
                </a:solidFill>
                <a:latin typeface="Arial" panose="020B0604020202020204" pitchFamily="34" charset="0"/>
                <a:ea typeface="+mn-ea"/>
                <a:cs typeface="Arial Unicode MS" charset="0"/>
              </a:defRPr>
            </a:lvl9pPr>
          </a:lstStyle>
          <a:p>
            <a:endParaRPr lang="sv-SE"/>
          </a:p>
        </p:txBody>
      </p:sp>
    </p:spTree>
    <p:extLst>
      <p:ext uri="{BB962C8B-B14F-4D97-AF65-F5344CB8AC3E}">
        <p14:creationId xmlns:p14="http://schemas.microsoft.com/office/powerpoint/2010/main" val="3133971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539552" y="1707654"/>
            <a:ext cx="8127438" cy="614544"/>
          </a:xfrm>
        </p:spPr>
        <p:txBody>
          <a:bodyPr/>
          <a:lstStyle/>
          <a:p>
            <a:r>
              <a:rPr lang="sv-SE" altLang="sv-SE" dirty="0" smtClean="0"/>
              <a:t>Om KBT och depression</a:t>
            </a:r>
            <a:endParaRPr lang="sv-SE" altLang="sv-SE" dirty="0"/>
          </a:p>
        </p:txBody>
      </p:sp>
    </p:spTree>
    <p:extLst>
      <p:ext uri="{BB962C8B-B14F-4D97-AF65-F5344CB8AC3E}">
        <p14:creationId xmlns:p14="http://schemas.microsoft.com/office/powerpoint/2010/main" val="1729707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S_3.0_ppt_16-9_main">
  <a:themeElements>
    <a:clrScheme name="Custom 2">
      <a:dk1>
        <a:sysClr val="windowText" lastClr="000000"/>
      </a:dk1>
      <a:lt1>
        <a:sysClr val="window" lastClr="FFFFFF"/>
      </a:lt1>
      <a:dk2>
        <a:srgbClr val="000000"/>
      </a:dk2>
      <a:lt2>
        <a:srgbClr val="FFFFFF"/>
      </a:lt2>
      <a:accent1>
        <a:srgbClr val="FF3C0D"/>
      </a:accent1>
      <a:accent2>
        <a:srgbClr val="000000"/>
      </a:accent2>
      <a:accent3>
        <a:srgbClr val="4D4F53"/>
      </a:accent3>
      <a:accent4>
        <a:srgbClr val="8B8D8E"/>
      </a:accent4>
      <a:accent5>
        <a:srgbClr val="C9CAC8"/>
      </a:accent5>
      <a:accent6>
        <a:srgbClr val="FFFFFF"/>
      </a:accent6>
      <a:hlink>
        <a:srgbClr val="0000FF"/>
      </a:hlink>
      <a:folHlink>
        <a:srgbClr val="800080"/>
      </a:folHlink>
    </a:clrScheme>
    <a:fontScheme name="PS - Fonts">
      <a:majorFont>
        <a:latin typeface="Tahom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600" dirty="0" err="1" smtClean="0"/>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21069</TotalTime>
  <Words>2354</Words>
  <Application>Microsoft Office PowerPoint</Application>
  <PresentationFormat>Bildspel på skärmen (16:9)</PresentationFormat>
  <Paragraphs>287</Paragraphs>
  <Slides>25</Slides>
  <Notes>25</Notes>
  <HiddenSlides>0</HiddenSlides>
  <MMClips>0</MMClips>
  <ScaleCrop>false</ScaleCrop>
  <HeadingPairs>
    <vt:vector size="6" baseType="variant">
      <vt:variant>
        <vt:lpstr>Använt teckensnitt</vt:lpstr>
      </vt:variant>
      <vt:variant>
        <vt:i4>10</vt:i4>
      </vt:variant>
      <vt:variant>
        <vt:lpstr>Tema</vt:lpstr>
      </vt:variant>
      <vt:variant>
        <vt:i4>1</vt:i4>
      </vt:variant>
      <vt:variant>
        <vt:lpstr>Bildrubriker</vt:lpstr>
      </vt:variant>
      <vt:variant>
        <vt:i4>25</vt:i4>
      </vt:variant>
    </vt:vector>
  </HeadingPairs>
  <TitlesOfParts>
    <vt:vector size="36" baseType="lpstr">
      <vt:lpstr>Apple Symbols</vt:lpstr>
      <vt:lpstr>Arial</vt:lpstr>
      <vt:lpstr>Arial Unicode MS</vt:lpstr>
      <vt:lpstr>Calibri</vt:lpstr>
      <vt:lpstr>Courier New</vt:lpstr>
      <vt:lpstr>Georgia</vt:lpstr>
      <vt:lpstr>Tahoma</vt:lpstr>
      <vt:lpstr>Times New Roman</vt:lpstr>
      <vt:lpstr>Verdana</vt:lpstr>
      <vt:lpstr>Wingdings</vt:lpstr>
      <vt:lpstr>PS_3.0_ppt_16-9_main</vt:lpstr>
      <vt:lpstr>PowerPoint-presentation</vt:lpstr>
      <vt:lpstr>Innehåll</vt:lpstr>
      <vt:lpstr>Om nedstämdhet och depression</vt:lpstr>
      <vt:lpstr>Att vara ledsen är inte samma sak som att vara deprimerad</vt:lpstr>
      <vt:lpstr>Om depression – vilka drabbas</vt:lpstr>
      <vt:lpstr>Om depression</vt:lpstr>
      <vt:lpstr>Vad gör att vi blir och fortsätter vara deprimerade?</vt:lpstr>
      <vt:lpstr>Vad orsakar depression och gör att den fortsätter? </vt:lpstr>
      <vt:lpstr>Om KBT och depression</vt:lpstr>
      <vt:lpstr>KBT – Kognitiv beteendeterapi</vt:lpstr>
      <vt:lpstr>Vi gör det som fungerar på kort sikt</vt:lpstr>
      <vt:lpstr>Vad kan man göra för att ta sig ur nedstämdhet och depression?</vt:lpstr>
      <vt:lpstr>Bryta den onda cirkeln genom alternativa beteenden</vt:lpstr>
      <vt:lpstr>Beteendet kommer före känslan</vt:lpstr>
      <vt:lpstr>Alternativa beteenden</vt:lpstr>
      <vt:lpstr>Bild livskompass</vt:lpstr>
      <vt:lpstr>Beteendeaktivering</vt:lpstr>
      <vt:lpstr>Övning: planera in meningsfulla aktiviteter</vt:lpstr>
      <vt:lpstr>Om grubblande</vt:lpstr>
      <vt:lpstr>Grubbel</vt:lpstr>
      <vt:lpstr>3-minuters regeln</vt:lpstr>
      <vt:lpstr>Behandling på vårdcentralen</vt:lpstr>
      <vt:lpstr>Lägg in aktuell info</vt:lpstr>
      <vt:lpstr>Guidad självhjälp</vt:lpstr>
      <vt:lpstr>PowerPoint-presentation</vt:lpstr>
    </vt:vector>
  </TitlesOfParts>
  <Company>PS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Martin Thor</dc:creator>
  <cp:keywords>PowerPointmall - PS 16:9</cp:keywords>
  <dc:description>April 2011
Carin Ländström, Hangar/C2
070-921 16 60, 08-52 20 50 00</dc:description>
  <cp:lastModifiedBy>Victoria Sennerstam 8HF6</cp:lastModifiedBy>
  <cp:revision>717</cp:revision>
  <cp:lastPrinted>2018-10-10T12:21:12Z</cp:lastPrinted>
  <dcterms:created xsi:type="dcterms:W3CDTF">2015-05-17T19:14:42Z</dcterms:created>
  <dcterms:modified xsi:type="dcterms:W3CDTF">2019-08-27T12:21:17Z</dcterms:modified>
</cp:coreProperties>
</file>